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5" r:id="rId1"/>
  </p:sldMasterIdLst>
  <p:notesMasterIdLst>
    <p:notesMasterId r:id="rId23"/>
  </p:notesMasterIdLst>
  <p:handoutMasterIdLst>
    <p:handoutMasterId r:id="rId24"/>
  </p:handoutMasterIdLst>
  <p:sldIdLst>
    <p:sldId id="287" r:id="rId2"/>
    <p:sldId id="288" r:id="rId3"/>
    <p:sldId id="289" r:id="rId4"/>
    <p:sldId id="290" r:id="rId5"/>
    <p:sldId id="291" r:id="rId6"/>
    <p:sldId id="292" r:id="rId7"/>
    <p:sldId id="293" r:id="rId8"/>
    <p:sldId id="309" r:id="rId9"/>
    <p:sldId id="312" r:id="rId10"/>
    <p:sldId id="294" r:id="rId11"/>
    <p:sldId id="295" r:id="rId12"/>
    <p:sldId id="296" r:id="rId13"/>
    <p:sldId id="297" r:id="rId14"/>
    <p:sldId id="298" r:id="rId15"/>
    <p:sldId id="311" r:id="rId16"/>
    <p:sldId id="300" r:id="rId17"/>
    <p:sldId id="316" r:id="rId18"/>
    <p:sldId id="301" r:id="rId19"/>
    <p:sldId id="306" r:id="rId20"/>
    <p:sldId id="318" r:id="rId21"/>
    <p:sldId id="320" r:id="rId22"/>
  </p:sldIdLst>
  <p:sldSz cx="12192000" cy="6858000"/>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5488BE7-3B2B-DD4D-8951-8E9E2FF937D8}">
          <p14:sldIdLst>
            <p14:sldId id="287"/>
            <p14:sldId id="288"/>
            <p14:sldId id="289"/>
            <p14:sldId id="290"/>
            <p14:sldId id="291"/>
            <p14:sldId id="292"/>
            <p14:sldId id="293"/>
            <p14:sldId id="309"/>
            <p14:sldId id="312"/>
            <p14:sldId id="294"/>
            <p14:sldId id="295"/>
            <p14:sldId id="296"/>
            <p14:sldId id="297"/>
            <p14:sldId id="298"/>
            <p14:sldId id="311"/>
            <p14:sldId id="300"/>
            <p14:sldId id="316"/>
            <p14:sldId id="301"/>
            <p14:sldId id="306"/>
            <p14:sldId id="318"/>
            <p14:sldId id="320"/>
          </p14:sldIdLst>
        </p14:section>
      </p14:sectionLst>
    </p:ext>
    <p:ext uri="{EFAFB233-063F-42B5-8137-9DF3F51BA10A}">
      <p15:sldGuideLst xmlns:p15="http://schemas.microsoft.com/office/powerpoint/2012/main">
        <p15:guide id="1" orient="horz" pos="1260" userDrawn="1">
          <p15:clr>
            <a:srgbClr val="A4A3A4"/>
          </p15:clr>
        </p15:guide>
        <p15:guide id="2" orient="horz" pos="4169" userDrawn="1">
          <p15:clr>
            <a:srgbClr val="A4A3A4"/>
          </p15:clr>
        </p15:guide>
        <p15:guide id="3" orient="horz" pos="3899" userDrawn="1">
          <p15:clr>
            <a:srgbClr val="A4A3A4"/>
          </p15:clr>
        </p15:guide>
        <p15:guide id="4" pos="1355" userDrawn="1">
          <p15:clr>
            <a:srgbClr val="A4A3A4"/>
          </p15:clr>
        </p15:guide>
        <p15:guide id="5" pos="72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9C"/>
    <a:srgbClr val="A6DFFC"/>
    <a:srgbClr val="D7422D"/>
    <a:srgbClr val="441A66"/>
    <a:srgbClr val="008D62"/>
    <a:srgbClr val="006D8D"/>
    <a:srgbClr val="C4EAB8"/>
    <a:srgbClr val="FFD9B7"/>
    <a:srgbClr val="FFB7EE"/>
    <a:srgbClr val="90D8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06" autoAdjust="0"/>
    <p:restoredTop sz="81437" autoAdjust="0"/>
  </p:normalViewPr>
  <p:slideViewPr>
    <p:cSldViewPr snapToObjects="1">
      <p:cViewPr varScale="1">
        <p:scale>
          <a:sx n="61" d="100"/>
          <a:sy n="61" d="100"/>
        </p:scale>
        <p:origin x="750" y="66"/>
      </p:cViewPr>
      <p:guideLst>
        <p:guide orient="horz" pos="1260"/>
        <p:guide orient="horz" pos="4169"/>
        <p:guide orient="horz" pos="3899"/>
        <p:guide pos="1355"/>
        <p:guide pos="7284"/>
      </p:guideLst>
    </p:cSldViewPr>
  </p:slideViewPr>
  <p:notesTextViewPr>
    <p:cViewPr>
      <p:scale>
        <a:sx n="3" d="2"/>
        <a:sy n="3" d="2"/>
      </p:scale>
      <p:origin x="0" y="0"/>
    </p:cViewPr>
  </p:notesTextViewPr>
  <p:sorterViewPr>
    <p:cViewPr varScale="1">
      <p:scale>
        <a:sx n="100" d="100"/>
        <a:sy n="100" d="100"/>
      </p:scale>
      <p:origin x="0" y="-6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2945659" cy="496332"/>
          </a:xfrm>
          <a:prstGeom prst="rect">
            <a:avLst/>
          </a:prstGeom>
        </p:spPr>
        <p:txBody>
          <a:bodyPr vert="horz" lIns="95531" tIns="47765" rIns="95531" bIns="47765" rtlCol="0"/>
          <a:lstStyle>
            <a:lvl1pPr algn="l">
              <a:defRPr sz="1300"/>
            </a:lvl1pPr>
          </a:lstStyle>
          <a:p>
            <a:endParaRPr lang="en-US"/>
          </a:p>
        </p:txBody>
      </p:sp>
      <p:sp>
        <p:nvSpPr>
          <p:cNvPr id="3" name="Date Placeholder 2"/>
          <p:cNvSpPr>
            <a:spLocks noGrp="1"/>
          </p:cNvSpPr>
          <p:nvPr>
            <p:ph type="dt" sz="quarter" idx="1"/>
          </p:nvPr>
        </p:nvSpPr>
        <p:spPr>
          <a:xfrm>
            <a:off x="3850447" y="4"/>
            <a:ext cx="2945659" cy="496332"/>
          </a:xfrm>
          <a:prstGeom prst="rect">
            <a:avLst/>
          </a:prstGeom>
        </p:spPr>
        <p:txBody>
          <a:bodyPr vert="horz" lIns="95531" tIns="47765" rIns="95531" bIns="47765" rtlCol="0"/>
          <a:lstStyle>
            <a:lvl1pPr algn="r">
              <a:defRPr sz="1300"/>
            </a:lvl1pPr>
          </a:lstStyle>
          <a:p>
            <a:fld id="{2CC3E872-2484-714B-8BD0-274124CA0BBF}" type="datetimeFigureOut">
              <a:rPr lang="fr-FR"/>
              <a:pPr/>
              <a:t>17/11/2021</a:t>
            </a:fld>
            <a:endParaRPr lang="en-US"/>
          </a:p>
        </p:txBody>
      </p:sp>
      <p:sp>
        <p:nvSpPr>
          <p:cNvPr id="4" name="Footer Placeholder 3"/>
          <p:cNvSpPr>
            <a:spLocks noGrp="1"/>
          </p:cNvSpPr>
          <p:nvPr>
            <p:ph type="ftr" sz="quarter" idx="2"/>
          </p:nvPr>
        </p:nvSpPr>
        <p:spPr>
          <a:xfrm>
            <a:off x="4" y="9428588"/>
            <a:ext cx="2945659" cy="496332"/>
          </a:xfrm>
          <a:prstGeom prst="rect">
            <a:avLst/>
          </a:prstGeom>
        </p:spPr>
        <p:txBody>
          <a:bodyPr vert="horz" lIns="95531" tIns="47765" rIns="95531" bIns="47765" rtlCol="0" anchor="b"/>
          <a:lstStyle>
            <a:lvl1pPr algn="l">
              <a:defRPr sz="1300"/>
            </a:lvl1pPr>
          </a:lstStyle>
          <a:p>
            <a:endParaRPr lang="en-US"/>
          </a:p>
        </p:txBody>
      </p:sp>
      <p:sp>
        <p:nvSpPr>
          <p:cNvPr id="5" name="Slide Number Placeholder 4"/>
          <p:cNvSpPr>
            <a:spLocks noGrp="1"/>
          </p:cNvSpPr>
          <p:nvPr>
            <p:ph type="sldNum" sz="quarter" idx="3"/>
          </p:nvPr>
        </p:nvSpPr>
        <p:spPr>
          <a:xfrm>
            <a:off x="3850447" y="9428588"/>
            <a:ext cx="2945659" cy="496332"/>
          </a:xfrm>
          <a:prstGeom prst="rect">
            <a:avLst/>
          </a:prstGeom>
        </p:spPr>
        <p:txBody>
          <a:bodyPr vert="horz" lIns="95531" tIns="47765" rIns="95531" bIns="47765" rtlCol="0" anchor="b"/>
          <a:lstStyle>
            <a:lvl1pPr algn="r">
              <a:defRPr sz="1300"/>
            </a:lvl1pPr>
          </a:lstStyle>
          <a:p>
            <a:fld id="{DEB40765-E007-3C48-A6BF-F7AF00900A4A}" type="slidenum">
              <a:rPr/>
              <a:pPr/>
              <a:t>‹N°›</a:t>
            </a:fld>
            <a:endParaRPr lang="en-US"/>
          </a:p>
        </p:txBody>
      </p:sp>
    </p:spTree>
    <p:extLst>
      <p:ext uri="{BB962C8B-B14F-4D97-AF65-F5344CB8AC3E}">
        <p14:creationId xmlns:p14="http://schemas.microsoft.com/office/powerpoint/2010/main" val="11490531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4"/>
            <a:ext cx="2945659" cy="496332"/>
          </a:xfrm>
          <a:prstGeom prst="rect">
            <a:avLst/>
          </a:prstGeom>
        </p:spPr>
        <p:txBody>
          <a:bodyPr vert="horz" lIns="95531" tIns="47765" rIns="95531" bIns="47765" rtlCol="0"/>
          <a:lstStyle>
            <a:lvl1pPr algn="l">
              <a:defRPr sz="1300"/>
            </a:lvl1pPr>
          </a:lstStyle>
          <a:p>
            <a:endParaRPr lang="fr-FR"/>
          </a:p>
        </p:txBody>
      </p:sp>
      <p:sp>
        <p:nvSpPr>
          <p:cNvPr id="3" name="Espace réservé de la date 2"/>
          <p:cNvSpPr>
            <a:spLocks noGrp="1"/>
          </p:cNvSpPr>
          <p:nvPr>
            <p:ph type="dt" idx="1"/>
          </p:nvPr>
        </p:nvSpPr>
        <p:spPr>
          <a:xfrm>
            <a:off x="3850447" y="4"/>
            <a:ext cx="2945659" cy="496332"/>
          </a:xfrm>
          <a:prstGeom prst="rect">
            <a:avLst/>
          </a:prstGeom>
        </p:spPr>
        <p:txBody>
          <a:bodyPr vert="horz" lIns="95531" tIns="47765" rIns="95531" bIns="47765" rtlCol="0"/>
          <a:lstStyle>
            <a:lvl1pPr algn="r">
              <a:defRPr sz="1300"/>
            </a:lvl1pPr>
          </a:lstStyle>
          <a:p>
            <a:fld id="{32005B65-E8FB-6746-A433-87ABB5AD1170}" type="datetimeFigureOut">
              <a:rPr lang="fr-FR" smtClean="0"/>
              <a:pPr/>
              <a:t>17/11/2021</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531" tIns="47765" rIns="95531" bIns="47765" rtlCol="0" anchor="ctr"/>
          <a:lstStyle/>
          <a:p>
            <a:endParaRPr lang="fr-FR"/>
          </a:p>
        </p:txBody>
      </p:sp>
      <p:sp>
        <p:nvSpPr>
          <p:cNvPr id="5" name="Espace réservé des commentaires 4"/>
          <p:cNvSpPr>
            <a:spLocks noGrp="1"/>
          </p:cNvSpPr>
          <p:nvPr>
            <p:ph type="body" sz="quarter" idx="3"/>
          </p:nvPr>
        </p:nvSpPr>
        <p:spPr>
          <a:xfrm>
            <a:off x="679768" y="4715157"/>
            <a:ext cx="5438140" cy="4466987"/>
          </a:xfrm>
          <a:prstGeom prst="rect">
            <a:avLst/>
          </a:prstGeom>
        </p:spPr>
        <p:txBody>
          <a:bodyPr vert="horz" lIns="95531" tIns="47765" rIns="95531" bIns="47765" rtlCol="0"/>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6" name="Espace réservé du pied de page 5"/>
          <p:cNvSpPr>
            <a:spLocks noGrp="1"/>
          </p:cNvSpPr>
          <p:nvPr>
            <p:ph type="ftr" sz="quarter" idx="4"/>
          </p:nvPr>
        </p:nvSpPr>
        <p:spPr>
          <a:xfrm>
            <a:off x="4" y="9428588"/>
            <a:ext cx="2945659" cy="496332"/>
          </a:xfrm>
          <a:prstGeom prst="rect">
            <a:avLst/>
          </a:prstGeom>
        </p:spPr>
        <p:txBody>
          <a:bodyPr vert="horz" lIns="95531" tIns="47765" rIns="95531" bIns="47765"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50447" y="9428588"/>
            <a:ext cx="2945659" cy="496332"/>
          </a:xfrm>
          <a:prstGeom prst="rect">
            <a:avLst/>
          </a:prstGeom>
        </p:spPr>
        <p:txBody>
          <a:bodyPr vert="horz" lIns="95531" tIns="47765" rIns="95531" bIns="47765" rtlCol="0" anchor="b"/>
          <a:lstStyle>
            <a:lvl1pPr algn="r">
              <a:defRPr sz="1300"/>
            </a:lvl1pPr>
          </a:lstStyle>
          <a:p>
            <a:fld id="{95E92000-65C4-C543-AD61-FAA63DF600CC}" type="slidenum">
              <a:rPr lang="fr-FR" smtClean="0"/>
              <a:pPr/>
              <a:t>‹N°›</a:t>
            </a:fld>
            <a:endParaRPr lang="fr-FR"/>
          </a:p>
        </p:txBody>
      </p:sp>
    </p:spTree>
    <p:extLst>
      <p:ext uri="{BB962C8B-B14F-4D97-AF65-F5344CB8AC3E}">
        <p14:creationId xmlns:p14="http://schemas.microsoft.com/office/powerpoint/2010/main" val="415249573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www.futura-sciences.com/sante/definitions/medecine-fda-3362/" TargetMode="External"/><Relationship Id="rId13" Type="http://schemas.openxmlformats.org/officeDocument/2006/relationships/hyperlink" Target="http://www.futura-sciences.com/sante/actualites/medecine-epilepsie-cette-maladie-quon-tait-mais-on-peut-mourir-47463/" TargetMode="External"/><Relationship Id="rId18" Type="http://schemas.openxmlformats.org/officeDocument/2006/relationships/hyperlink" Target="http://www.futura-sciences.com/tech/definitions/technologie-compression-1175/" TargetMode="External"/><Relationship Id="rId26" Type="http://schemas.openxmlformats.org/officeDocument/2006/relationships/hyperlink" Target="http://www.futura-sciences.com/sciences/definitions/physique-vitesse-324/" TargetMode="External"/><Relationship Id="rId3" Type="http://schemas.openxmlformats.org/officeDocument/2006/relationships/hyperlink" Target="http://www.futura-sciences.com/tech/actualites/technologie-autodesk-lance-impression-3d-53774/" TargetMode="External"/><Relationship Id="rId21" Type="http://schemas.openxmlformats.org/officeDocument/2006/relationships/hyperlink" Target="http://www.futura-sciences.com/sante/actualites/biologie-video-femme-mangeant-glace-filmee-irm-43066/" TargetMode="External"/><Relationship Id="rId7" Type="http://schemas.openxmlformats.org/officeDocument/2006/relationships/hyperlink" Target="http://www.futura-sciences.com/tech/definitions/imprimante-3d-impression-3d-15137/" TargetMode="External"/><Relationship Id="rId12" Type="http://schemas.openxmlformats.org/officeDocument/2006/relationships/hyperlink" Target="http://www.futura-sciences.com/sante/definitions/medecine-levetiracetam-9507/" TargetMode="External"/><Relationship Id="rId17" Type="http://schemas.openxmlformats.org/officeDocument/2006/relationships/hyperlink" Target="http://www.futura-sciences.com/sante/definitions/medecine-aqueux-3014/" TargetMode="External"/><Relationship Id="rId25" Type="http://schemas.openxmlformats.org/officeDocument/2006/relationships/hyperlink" Target="http://www.theguardian.com/artanddesign/architecture-design-blog/2015/aug/05/the-first-3d-printed-pill-opens-up-a-world-of-downloadable-medicine" TargetMode="External"/><Relationship Id="rId2" Type="http://schemas.openxmlformats.org/officeDocument/2006/relationships/slide" Target="../slides/slide7.xml"/><Relationship Id="rId16" Type="http://schemas.openxmlformats.org/officeDocument/2006/relationships/hyperlink" Target="http://www.futura-sciences.com/sciences/definitions/physique-physique-15839/" TargetMode="External"/><Relationship Id="rId20" Type="http://schemas.openxmlformats.org/officeDocument/2006/relationships/hyperlink" Target="http://www.futura-sciences.com/sante/actualites/medecine-medicament-vendu-dix-serait-contrefait-46821/" TargetMode="External"/><Relationship Id="rId1" Type="http://schemas.openxmlformats.org/officeDocument/2006/relationships/notesMaster" Target="../notesMasters/notesMaster1.xml"/><Relationship Id="rId6" Type="http://schemas.openxmlformats.org/officeDocument/2006/relationships/hyperlink" Target="http://www.futura-sciences.com/sciences/definitions/mathematiques-application-13200/" TargetMode="External"/><Relationship Id="rId11" Type="http://schemas.openxmlformats.org/officeDocument/2006/relationships/hyperlink" Target="http://www.futura-sciences.com/sante/dossiers/medecine-epilepsie-maladie-neurologique-973/" TargetMode="External"/><Relationship Id="rId24" Type="http://schemas.openxmlformats.org/officeDocument/2006/relationships/hyperlink" Target="http://www.futura-sciences.com/tech/dossiers/technologie-impression-3d-fabrication-demain-1502/" TargetMode="External"/><Relationship Id="rId5" Type="http://schemas.openxmlformats.org/officeDocument/2006/relationships/hyperlink" Target="http://www.futura-sciences.com/sante/definitions/medecine-implant-2726/" TargetMode="External"/><Relationship Id="rId15" Type="http://schemas.openxmlformats.org/officeDocument/2006/relationships/hyperlink" Target="https://www.aprecia.com/news-center.php" TargetMode="External"/><Relationship Id="rId23" Type="http://schemas.openxmlformats.org/officeDocument/2006/relationships/hyperlink" Target="http://www.futura-sciences.com/tech/definitions/informatique-logiciel-561/" TargetMode="External"/><Relationship Id="rId28" Type="http://schemas.openxmlformats.org/officeDocument/2006/relationships/hyperlink" Target="http://www.futura-sciences.com/sciences/definitions/chimie-molecule-783/" TargetMode="External"/><Relationship Id="rId10" Type="http://schemas.openxmlformats.org/officeDocument/2006/relationships/hyperlink" Target="http://www.futura-sciences.com/sante/definitions/medecine-pilule-contraceptive-5228/" TargetMode="External"/><Relationship Id="rId19" Type="http://schemas.openxmlformats.org/officeDocument/2006/relationships/hyperlink" Target="http://www.futura-sciences.com/sante/definitions/medecine-dysphagie-12849/" TargetMode="External"/><Relationship Id="rId4" Type="http://schemas.openxmlformats.org/officeDocument/2006/relationships/hyperlink" Target="http://www.futura-sciences.com/sante/definitions/medecine-prothese-2824/" TargetMode="External"/><Relationship Id="rId9" Type="http://schemas.openxmlformats.org/officeDocument/2006/relationships/hyperlink" Target="http://www.futura-sciences.com/sante/dossiers/medecine-cycle-medicament-1125/" TargetMode="External"/><Relationship Id="rId14" Type="http://schemas.openxmlformats.org/officeDocument/2006/relationships/hyperlink" Target="http://www.futura-sciences.com/sciences/definitions/chimie-liquide-15334/" TargetMode="External"/><Relationship Id="rId22" Type="http://schemas.openxmlformats.org/officeDocument/2006/relationships/hyperlink" Target="http://www.futura-sciences.com/tech/dossiers/technologie-biotechnologies-defi-futur-2158/page/4/" TargetMode="External"/><Relationship Id="rId27" Type="http://schemas.openxmlformats.org/officeDocument/2006/relationships/hyperlink" Target="http://www.futura-sciences.com/sante/definitions/medecine-principe-actif-1508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39709058-47E8-43B1-95E2-8F94B2B9104B}" type="slidenum">
              <a:rPr lang="fr-FR" smtClean="0"/>
              <a:pPr/>
              <a:t>4</a:t>
            </a:fld>
            <a:endParaRPr lang="fr-FR" smtClean="0"/>
          </a:p>
        </p:txBody>
      </p:sp>
      <p:sp>
        <p:nvSpPr>
          <p:cNvPr id="195587" name="Rectangle 2"/>
          <p:cNvSpPr>
            <a:spLocks noGrp="1" noRot="1" noChangeAspect="1" noChangeArrowheads="1" noTextEdit="1"/>
          </p:cNvSpPr>
          <p:nvPr>
            <p:ph type="sldImg"/>
          </p:nvPr>
        </p:nvSpPr>
        <p:spPr>
          <a:xfrm>
            <a:off x="61913" y="774700"/>
            <a:ext cx="6662737" cy="3748088"/>
          </a:xfrm>
          <a:ln/>
        </p:spPr>
      </p:sp>
      <p:sp>
        <p:nvSpPr>
          <p:cNvPr id="195588" name="Rectangle 3"/>
          <p:cNvSpPr>
            <a:spLocks noGrp="1" noChangeArrowheads="1"/>
          </p:cNvSpPr>
          <p:nvPr>
            <p:ph type="body" idx="1"/>
          </p:nvPr>
        </p:nvSpPr>
        <p:spPr>
          <a:xfrm>
            <a:off x="900452" y="4745788"/>
            <a:ext cx="4980954" cy="4408385"/>
          </a:xfrm>
          <a:noFill/>
          <a:ln/>
        </p:spPr>
        <p:txBody>
          <a:bodyPr/>
          <a:lstStyle/>
          <a:p>
            <a:pPr eaLnBrk="1" hangingPunct="1"/>
            <a:endParaRPr lang="fr-FR" dirty="0" smtClean="0"/>
          </a:p>
        </p:txBody>
      </p:sp>
    </p:spTree>
    <p:extLst>
      <p:ext uri="{BB962C8B-B14F-4D97-AF65-F5344CB8AC3E}">
        <p14:creationId xmlns:p14="http://schemas.microsoft.com/office/powerpoint/2010/main" val="317112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r>
              <a:rPr lang="fr-CH" dirty="0" smtClean="0"/>
              <a:t>L'</a:t>
            </a:r>
            <a:r>
              <a:rPr lang="fr-CH" dirty="0" smtClean="0">
                <a:hlinkClick r:id="rId3" tooltip="Autodesk se lance dans l’impression 3D"/>
              </a:rPr>
              <a:t>impression 3D</a:t>
            </a:r>
            <a:r>
              <a:rPr lang="fr-CH" dirty="0" smtClean="0"/>
              <a:t> est une véritable révolution pour l'industrie, le design, la médecine ou encore l'électronique. Elle rend en effet accessibles des produits qui seraient bien plus coûteux autrement. Elle est ainsi déjà utilisée en médecine pour fabriquer des </a:t>
            </a:r>
            <a:r>
              <a:rPr lang="fr-CH" dirty="0" smtClean="0">
                <a:hlinkClick r:id="rId4"/>
              </a:rPr>
              <a:t>prothèses</a:t>
            </a:r>
            <a:r>
              <a:rPr lang="fr-CH" dirty="0" smtClean="0"/>
              <a:t> personnalisées ou des </a:t>
            </a:r>
            <a:r>
              <a:rPr lang="fr-CH" dirty="0" smtClean="0">
                <a:hlinkClick r:id="rId5"/>
              </a:rPr>
              <a:t>implants</a:t>
            </a:r>
            <a:r>
              <a:rPr lang="fr-CH" dirty="0" smtClean="0"/>
              <a:t> dentaires sur mesure. Voici d'ailleurs que s'ouvrent de nouvelles </a:t>
            </a:r>
            <a:r>
              <a:rPr lang="fr-CH" dirty="0" smtClean="0">
                <a:hlinkClick r:id="rId6"/>
              </a:rPr>
              <a:t>applications</a:t>
            </a:r>
            <a:r>
              <a:rPr lang="fr-CH" dirty="0" smtClean="0"/>
              <a:t> au service de la santé : l'</a:t>
            </a:r>
            <a:r>
              <a:rPr lang="fr-CH" dirty="0" smtClean="0">
                <a:hlinkClick r:id="rId7"/>
              </a:rPr>
              <a:t>impression 3D</a:t>
            </a:r>
            <a:r>
              <a:rPr lang="fr-CH" dirty="0" smtClean="0"/>
              <a:t> des médicaments</a:t>
            </a:r>
          </a:p>
          <a:p>
            <a:endParaRPr lang="fr-CH" dirty="0" smtClean="0"/>
          </a:p>
          <a:p>
            <a:r>
              <a:rPr lang="fr-CH" dirty="0" smtClean="0"/>
              <a:t>En août 2015, la </a:t>
            </a:r>
            <a:r>
              <a:rPr lang="fr-CH" dirty="0" smtClean="0">
                <a:hlinkClick r:id="rId8"/>
              </a:rPr>
              <a:t>FDA</a:t>
            </a:r>
            <a:r>
              <a:rPr lang="fr-CH" dirty="0" smtClean="0"/>
              <a:t> (</a:t>
            </a:r>
            <a:r>
              <a:rPr lang="fr-CH" i="1" dirty="0" smtClean="0"/>
              <a:t>Food and Drug Administration</a:t>
            </a:r>
            <a:r>
              <a:rPr lang="fr-CH" dirty="0" smtClean="0"/>
              <a:t>), en charge du contrôle et de la réglementation du </a:t>
            </a:r>
            <a:r>
              <a:rPr lang="fr-CH" dirty="0" smtClean="0">
                <a:hlinkClick r:id="rId9" tooltip="Dossier - Le cycle du médicament"/>
              </a:rPr>
              <a:t>médicament</a:t>
            </a:r>
            <a:r>
              <a:rPr lang="fr-CH" dirty="0" smtClean="0"/>
              <a:t> aux États-Unis, a autorisé la première </a:t>
            </a:r>
            <a:r>
              <a:rPr lang="fr-CH" dirty="0" smtClean="0">
                <a:hlinkClick r:id="rId10"/>
              </a:rPr>
              <a:t>pilule</a:t>
            </a:r>
            <a:r>
              <a:rPr lang="fr-CH" dirty="0" smtClean="0"/>
              <a:t> imprimée en 3D grâce à la technologie </a:t>
            </a:r>
            <a:r>
              <a:rPr lang="fr-CH" dirty="0" err="1" smtClean="0"/>
              <a:t>ZipDose</a:t>
            </a:r>
            <a:r>
              <a:rPr lang="fr-CH" dirty="0" smtClean="0"/>
              <a:t>, développée par l'entreprise </a:t>
            </a:r>
            <a:r>
              <a:rPr lang="fr-CH" dirty="0" err="1" smtClean="0"/>
              <a:t>Aprecia</a:t>
            </a:r>
            <a:r>
              <a:rPr lang="fr-CH" dirty="0" smtClean="0"/>
              <a:t>. Il s'agit du </a:t>
            </a:r>
            <a:r>
              <a:rPr lang="fr-CH" dirty="0" err="1" smtClean="0">
                <a:hlinkClick r:id="rId11" tooltip="L'épilepsie, maladie neurologique"/>
              </a:rPr>
              <a:t>Spritam</a:t>
            </a:r>
            <a:r>
              <a:rPr lang="fr-CH" dirty="0" smtClean="0"/>
              <a:t> (</a:t>
            </a:r>
            <a:r>
              <a:rPr lang="fr-CH" dirty="0" err="1" smtClean="0">
                <a:hlinkClick r:id="rId12"/>
              </a:rPr>
              <a:t>lévétiracetam</a:t>
            </a:r>
            <a:r>
              <a:rPr lang="fr-CH" dirty="0" smtClean="0"/>
              <a:t>), un médicament contre l'</a:t>
            </a:r>
            <a:r>
              <a:rPr lang="fr-CH" dirty="0" smtClean="0">
                <a:hlinkClick r:id="rId13" tooltip="L’épilepsie : cette maladie qu’on tait, mais dont on peut mourir"/>
              </a:rPr>
              <a:t>épilepsie</a:t>
            </a:r>
            <a:r>
              <a:rPr lang="fr-CH" dirty="0" smtClean="0"/>
              <a:t>. Grâce à l'impression 3D, la pilule est plus poreuse : le médicament se dissout plus rapidement au contact du </a:t>
            </a:r>
            <a:r>
              <a:rPr lang="fr-CH" dirty="0" smtClean="0">
                <a:hlinkClick r:id="rId14"/>
              </a:rPr>
              <a:t>liquide</a:t>
            </a:r>
            <a:r>
              <a:rPr lang="fr-CH" dirty="0" smtClean="0"/>
              <a:t>, ce qui permet d'avaler plus facilement de fortes doses. </a:t>
            </a:r>
            <a:r>
              <a:rPr lang="fr-CH" dirty="0" err="1" smtClean="0">
                <a:hlinkClick r:id="rId15" tooltip="First FDA-Approved Medicine Manufactured Using 3D Printing Technology Now Available"/>
              </a:rPr>
              <a:t>Aprecia</a:t>
            </a:r>
            <a:r>
              <a:rPr lang="fr-CH" dirty="0" smtClean="0"/>
              <a:t> vient d'annoncer que le médicament est désormais disponible pour les patients américains</a:t>
            </a:r>
          </a:p>
          <a:p>
            <a:endParaRPr lang="fr-CH" dirty="0" smtClean="0"/>
          </a:p>
          <a:p>
            <a:r>
              <a:rPr lang="fr-CH" dirty="0" smtClean="0"/>
              <a:t>Ici, l'impression 3D change la structure </a:t>
            </a:r>
            <a:r>
              <a:rPr lang="fr-CH" dirty="0" smtClean="0">
                <a:hlinkClick r:id="rId16"/>
              </a:rPr>
              <a:t>physique</a:t>
            </a:r>
            <a:r>
              <a:rPr lang="fr-CH" dirty="0" smtClean="0"/>
              <a:t> de la </a:t>
            </a:r>
            <a:r>
              <a:rPr lang="fr-CH" dirty="0" smtClean="0">
                <a:hlinkClick r:id="rId9" tooltip="Le cycle du médicament"/>
              </a:rPr>
              <a:t>pilule</a:t>
            </a:r>
            <a:r>
              <a:rPr lang="fr-CH" dirty="0" smtClean="0"/>
              <a:t> : grâce à l'impression 3D, le médicament est produit en utilisant des couches de poudre, déposées les unes sur les autres. La technologie </a:t>
            </a:r>
            <a:r>
              <a:rPr lang="fr-CH" dirty="0" err="1" smtClean="0"/>
              <a:t>ZipDose</a:t>
            </a:r>
            <a:r>
              <a:rPr lang="fr-CH" dirty="0" smtClean="0"/>
              <a:t> utilise une méthode développée au MIT (</a:t>
            </a:r>
            <a:r>
              <a:rPr lang="fr-CH" i="1" dirty="0" smtClean="0"/>
              <a:t>Massachusetts Institute of </a:t>
            </a:r>
            <a:r>
              <a:rPr lang="fr-CH" i="1" dirty="0" err="1" smtClean="0"/>
              <a:t>Technology</a:t>
            </a:r>
            <a:r>
              <a:rPr lang="fr-CH" dirty="0" smtClean="0"/>
              <a:t>) à la fin des années 1980, dans laquelle un fluide </a:t>
            </a:r>
            <a:r>
              <a:rPr lang="fr-CH" dirty="0" smtClean="0">
                <a:hlinkClick r:id="rId17"/>
              </a:rPr>
              <a:t>aqueux</a:t>
            </a:r>
            <a:r>
              <a:rPr lang="fr-CH" dirty="0" smtClean="0"/>
              <a:t> permet de lier entre elles les couches de poudre. La société </a:t>
            </a:r>
            <a:r>
              <a:rPr lang="fr-CH" dirty="0" err="1" smtClean="0"/>
              <a:t>Aprecia</a:t>
            </a:r>
            <a:r>
              <a:rPr lang="fr-CH" dirty="0" smtClean="0"/>
              <a:t> utilise les droits brevetés de cette technique et les médicaments sont assemblés couche par couche sans utiliser de forces de </a:t>
            </a:r>
            <a:r>
              <a:rPr lang="fr-CH" dirty="0" smtClean="0">
                <a:hlinkClick r:id="rId18"/>
              </a:rPr>
              <a:t>compression</a:t>
            </a:r>
            <a:r>
              <a:rPr lang="fr-CH" dirty="0" smtClean="0"/>
              <a:t> comme pour d'autres médicaments</a:t>
            </a:r>
          </a:p>
          <a:p>
            <a:endParaRPr lang="fr-CH" dirty="0" smtClean="0"/>
          </a:p>
          <a:p>
            <a:r>
              <a:rPr lang="fr-CH" b="1" dirty="0" smtClean="0"/>
              <a:t>Un médicament personnalisé plus facile à avaler</a:t>
            </a:r>
          </a:p>
          <a:p>
            <a:r>
              <a:rPr lang="fr-CH" dirty="0" smtClean="0"/>
              <a:t>La technologie </a:t>
            </a:r>
            <a:r>
              <a:rPr lang="fr-CH" dirty="0" err="1" smtClean="0"/>
              <a:t>ZipDose</a:t>
            </a:r>
            <a:r>
              <a:rPr lang="fr-CH" dirty="0" smtClean="0"/>
              <a:t> permet de délivrer des médicaments à haute dose sous une forme qui se dissout rapidement. </a:t>
            </a:r>
            <a:r>
              <a:rPr lang="fr-CH" dirty="0" err="1" smtClean="0"/>
              <a:t>Spritam</a:t>
            </a:r>
            <a:r>
              <a:rPr lang="fr-CH" dirty="0" smtClean="0"/>
              <a:t> est disponible sous quatre formes : 250 mg, 500 mg, 750 mg et 1.000 mg. Cela permet aux personnes souffrant de </a:t>
            </a:r>
            <a:r>
              <a:rPr lang="fr-CH" dirty="0" smtClean="0">
                <a:hlinkClick r:id="rId19"/>
              </a:rPr>
              <a:t>dysphagie</a:t>
            </a:r>
            <a:r>
              <a:rPr lang="fr-CH" dirty="0" smtClean="0"/>
              <a:t> (un problème pour avaler les pilules, ce qui est courant chez les épileptiques) de prendre plus facilement leur </a:t>
            </a:r>
            <a:r>
              <a:rPr lang="fr-CH" dirty="0" smtClean="0">
                <a:hlinkClick r:id="rId20" tooltip="Un médicament vendu sur dix serait contrefait"/>
              </a:rPr>
              <a:t>médicament</a:t>
            </a:r>
            <a:endParaRPr lang="fr-CH" dirty="0" smtClean="0"/>
          </a:p>
          <a:p>
            <a:endParaRPr lang="fr-CH" dirty="0" smtClean="0"/>
          </a:p>
          <a:p>
            <a:r>
              <a:rPr lang="fr-CH" dirty="0" smtClean="0"/>
              <a:t>La pilule poreuse pourrait également être intéressante pour d'autres médicaments difficiles à avaler par des patients qui ont un trouble de la </a:t>
            </a:r>
            <a:r>
              <a:rPr lang="fr-CH" dirty="0" smtClean="0">
                <a:hlinkClick r:id="rId21" tooltip="En vidéo : une femme mangeant une glace filmée… par IRM"/>
              </a:rPr>
              <a:t>déglutition</a:t>
            </a:r>
            <a:r>
              <a:rPr lang="fr-CH" dirty="0" smtClean="0"/>
              <a:t> ou pour les enfants. L'impression 3D permet aussi une </a:t>
            </a:r>
            <a:r>
              <a:rPr lang="fr-CH" dirty="0" smtClean="0">
                <a:hlinkClick r:id="rId22" tooltip="Dossier - Les biotechnologies, un défi pour le futur - Biotechnologie médicale : vers une médecine personnalisée"/>
              </a:rPr>
              <a:t>médecine plus personnalisée</a:t>
            </a:r>
            <a:r>
              <a:rPr lang="fr-CH" dirty="0" smtClean="0"/>
              <a:t>. Ainsi, en ajustant le </a:t>
            </a:r>
            <a:r>
              <a:rPr lang="fr-CH" dirty="0" smtClean="0">
                <a:hlinkClick r:id="rId23"/>
              </a:rPr>
              <a:t>logiciel</a:t>
            </a:r>
            <a:r>
              <a:rPr lang="fr-CH" dirty="0" smtClean="0"/>
              <a:t> avant l'</a:t>
            </a:r>
            <a:r>
              <a:rPr lang="fr-CH" dirty="0" smtClean="0">
                <a:hlinkClick r:id="rId24" tooltip="L'impression 3D, la fabrication de demain ?"/>
              </a:rPr>
              <a:t>impression</a:t>
            </a:r>
            <a:r>
              <a:rPr lang="fr-CH" dirty="0" smtClean="0"/>
              <a:t>, les hôpitaux pourraient choisir les doses et imprimer des pilules en fonction des besoins spécifiques des patients</a:t>
            </a:r>
          </a:p>
          <a:p>
            <a:endParaRPr lang="fr-CH" dirty="0" smtClean="0"/>
          </a:p>
          <a:p>
            <a:r>
              <a:rPr lang="fr-CH" dirty="0" smtClean="0"/>
              <a:t>Par ailleurs, le </a:t>
            </a:r>
            <a:r>
              <a:rPr lang="fr-CH" i="1" dirty="0" smtClean="0">
                <a:hlinkClick r:id="rId25" tooltip="The first 3D-printed pill opens up a world of downloadable medicine"/>
              </a:rPr>
              <a:t>Guardian</a:t>
            </a:r>
            <a:r>
              <a:rPr lang="fr-CH" dirty="0" smtClean="0"/>
              <a:t> annonce que des chercheurs de l'</a:t>
            </a:r>
            <a:r>
              <a:rPr lang="fr-CH" i="1" dirty="0" err="1" smtClean="0"/>
              <a:t>University</a:t>
            </a:r>
            <a:r>
              <a:rPr lang="fr-CH" i="1" dirty="0" smtClean="0"/>
              <a:t> </a:t>
            </a:r>
            <a:r>
              <a:rPr lang="fr-CH" i="1" dirty="0" err="1" smtClean="0"/>
              <a:t>College</a:t>
            </a:r>
            <a:r>
              <a:rPr lang="fr-CH" i="1" dirty="0" smtClean="0"/>
              <a:t> London</a:t>
            </a:r>
            <a:r>
              <a:rPr lang="fr-CH" dirty="0" smtClean="0"/>
              <a:t> ont développé une technique d'impression 3D de pilules de différentes formes, par exemple en forme de pyramide. En effet, la forme du médicament influence la </a:t>
            </a:r>
            <a:r>
              <a:rPr lang="fr-CH" dirty="0" smtClean="0">
                <a:hlinkClick r:id="rId26"/>
              </a:rPr>
              <a:t>vitesse</a:t>
            </a:r>
            <a:r>
              <a:rPr lang="fr-CH" dirty="0" smtClean="0"/>
              <a:t> à laquelle le </a:t>
            </a:r>
            <a:r>
              <a:rPr lang="fr-CH" dirty="0" smtClean="0">
                <a:hlinkClick r:id="rId27"/>
              </a:rPr>
              <a:t>principe actif</a:t>
            </a:r>
            <a:r>
              <a:rPr lang="fr-CH" dirty="0" smtClean="0"/>
              <a:t> est libéré : la vitesse de délivrance du médicament dépend de son rapport surface/volume. Ainsi, un médicament en forme de pyramide libère ses </a:t>
            </a:r>
            <a:r>
              <a:rPr lang="fr-CH" dirty="0" smtClean="0">
                <a:hlinkClick r:id="rId28"/>
              </a:rPr>
              <a:t>molécules</a:t>
            </a:r>
            <a:r>
              <a:rPr lang="fr-CH" dirty="0" smtClean="0"/>
              <a:t> plus lentement qu'un cube ou une sphère, d'où l'intérêt d'avoir la possibilité d'imprimer le médicament de la forme la plus appropriée</a:t>
            </a:r>
            <a:endParaRPr lang="fr-CH" dirty="0"/>
          </a:p>
        </p:txBody>
      </p:sp>
      <p:sp>
        <p:nvSpPr>
          <p:cNvPr id="4" name="Espace réservé du numéro de diapositive 3"/>
          <p:cNvSpPr>
            <a:spLocks noGrp="1"/>
          </p:cNvSpPr>
          <p:nvPr>
            <p:ph type="sldNum" sz="quarter" idx="10"/>
          </p:nvPr>
        </p:nvSpPr>
        <p:spPr/>
        <p:txBody>
          <a:bodyPr/>
          <a:lstStyle/>
          <a:p>
            <a:fld id="{95E92000-65C4-C543-AD61-FAA63DF600CC}" type="slidenum">
              <a:rPr lang="fr-FR" smtClean="0"/>
              <a:pPr/>
              <a:t>7</a:t>
            </a:fld>
            <a:endParaRPr lang="fr-FR"/>
          </a:p>
        </p:txBody>
      </p:sp>
    </p:spTree>
    <p:extLst>
      <p:ext uri="{BB962C8B-B14F-4D97-AF65-F5344CB8AC3E}">
        <p14:creationId xmlns:p14="http://schemas.microsoft.com/office/powerpoint/2010/main" val="2838431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Voiture autonome ne sait que répondre</a:t>
            </a:r>
            <a:r>
              <a:rPr lang="fr-CH" baseline="0" dirty="0" smtClean="0"/>
              <a:t> à des règles logiques (</a:t>
            </a:r>
            <a:r>
              <a:rPr lang="fr-CH" baseline="0" smtClean="0"/>
              <a:t>paradoxe logique). </a:t>
            </a:r>
            <a:r>
              <a:rPr lang="fr-CH" baseline="0" dirty="0" smtClean="0"/>
              <a:t>Pas d’intelligence émotionnelle</a:t>
            </a:r>
            <a:endParaRPr lang="fr-CH" dirty="0"/>
          </a:p>
        </p:txBody>
      </p:sp>
      <p:sp>
        <p:nvSpPr>
          <p:cNvPr id="4" name="Espace réservé du numéro de diapositive 3"/>
          <p:cNvSpPr>
            <a:spLocks noGrp="1"/>
          </p:cNvSpPr>
          <p:nvPr>
            <p:ph type="sldNum" sz="quarter" idx="10"/>
          </p:nvPr>
        </p:nvSpPr>
        <p:spPr/>
        <p:txBody>
          <a:bodyPr/>
          <a:lstStyle/>
          <a:p>
            <a:fld id="{95E92000-65C4-C543-AD61-FAA63DF600CC}" type="slidenum">
              <a:rPr lang="fr-FR" smtClean="0"/>
              <a:pPr/>
              <a:t>13</a:t>
            </a:fld>
            <a:endParaRPr lang="fr-FR"/>
          </a:p>
        </p:txBody>
      </p:sp>
    </p:spTree>
    <p:extLst>
      <p:ext uri="{BB962C8B-B14F-4D97-AF65-F5344CB8AC3E}">
        <p14:creationId xmlns:p14="http://schemas.microsoft.com/office/powerpoint/2010/main" val="888633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Corée du sud, animatrice de télé virtuelle, avatar.</a:t>
            </a:r>
          </a:p>
          <a:p>
            <a:r>
              <a:rPr lang="fr-CH" dirty="0" smtClean="0"/>
              <a:t>IA Kim</a:t>
            </a:r>
            <a:r>
              <a:rPr lang="fr-CH" baseline="0" dirty="0" smtClean="0"/>
              <a:t> est née de l’apprentissage des dizaines d’heures de vidéo de Kim </a:t>
            </a:r>
            <a:r>
              <a:rPr lang="fr-CH" baseline="0" dirty="0" err="1" smtClean="0"/>
              <a:t>Ju-Ha</a:t>
            </a:r>
            <a:r>
              <a:rPr lang="fr-CH" baseline="0" dirty="0" smtClean="0"/>
              <a:t>, la vraie présentatrice. Son clone  appris les modulations de sa voix, la façon dont elle parle, ses expressions faciales, les mouvements de ses lèvres et la manière dont elle bouge son corps.</a:t>
            </a:r>
          </a:p>
          <a:p>
            <a:endParaRPr lang="fr-CH" baseline="0" dirty="0" smtClean="0"/>
          </a:p>
          <a:p>
            <a:r>
              <a:rPr lang="fr-CH" dirty="0" smtClean="0"/>
              <a:t>https://www.rts.ch/info/culture/11788473-allonsnous-devenir-des-robots-faits-de-chair-et-de-sang-avec-lia.html</a:t>
            </a:r>
          </a:p>
          <a:p>
            <a:endParaRPr lang="fr-CH" dirty="0"/>
          </a:p>
        </p:txBody>
      </p:sp>
      <p:sp>
        <p:nvSpPr>
          <p:cNvPr id="4" name="Espace réservé du numéro de diapositive 3"/>
          <p:cNvSpPr>
            <a:spLocks noGrp="1"/>
          </p:cNvSpPr>
          <p:nvPr>
            <p:ph type="sldNum" sz="quarter" idx="10"/>
          </p:nvPr>
        </p:nvSpPr>
        <p:spPr/>
        <p:txBody>
          <a:bodyPr/>
          <a:lstStyle/>
          <a:p>
            <a:fld id="{95E92000-65C4-C543-AD61-FAA63DF600CC}" type="slidenum">
              <a:rPr lang="fr-FR" smtClean="0"/>
              <a:pPr/>
              <a:t>19</a:t>
            </a:fld>
            <a:endParaRPr lang="fr-FR"/>
          </a:p>
        </p:txBody>
      </p:sp>
    </p:spTree>
    <p:extLst>
      <p:ext uri="{BB962C8B-B14F-4D97-AF65-F5344CB8AC3E}">
        <p14:creationId xmlns:p14="http://schemas.microsoft.com/office/powerpoint/2010/main" val="2365772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95E92000-65C4-C543-AD61-FAA63DF600CC}" type="slidenum">
              <a:rPr lang="fr-FR" smtClean="0"/>
              <a:pPr/>
              <a:t>21</a:t>
            </a:fld>
            <a:endParaRPr lang="fr-FR"/>
          </a:p>
        </p:txBody>
      </p:sp>
    </p:spTree>
    <p:extLst>
      <p:ext uri="{BB962C8B-B14F-4D97-AF65-F5344CB8AC3E}">
        <p14:creationId xmlns:p14="http://schemas.microsoft.com/office/powerpoint/2010/main" val="789707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re seul">
    <p:spTree>
      <p:nvGrpSpPr>
        <p:cNvPr id="1" name=""/>
        <p:cNvGrpSpPr/>
        <p:nvPr/>
      </p:nvGrpSpPr>
      <p:grpSpPr>
        <a:xfrm>
          <a:off x="0" y="0"/>
          <a:ext cx="0" cy="0"/>
          <a:chOff x="0" y="0"/>
          <a:chExt cx="0" cy="0"/>
        </a:xfrm>
      </p:grpSpPr>
      <p:sp>
        <p:nvSpPr>
          <p:cNvPr id="7" name="Rectangle 6"/>
          <p:cNvSpPr/>
          <p:nvPr/>
        </p:nvSpPr>
        <p:spPr>
          <a:xfrm>
            <a:off x="0" y="0"/>
            <a:ext cx="12192000" cy="5951538"/>
          </a:xfrm>
          <a:prstGeom prst="rect">
            <a:avLst/>
          </a:pr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fr-FR" sz="1800" dirty="0" smtClean="0"/>
              <a:t> </a:t>
            </a:r>
            <a:endParaRPr lang="fr-FR" sz="1800" dirty="0"/>
          </a:p>
        </p:txBody>
      </p:sp>
      <p:sp>
        <p:nvSpPr>
          <p:cNvPr id="8" name="Espace réservé du titre 1"/>
          <p:cNvSpPr>
            <a:spLocks noGrp="1"/>
          </p:cNvSpPr>
          <p:nvPr>
            <p:ph type="title"/>
          </p:nvPr>
        </p:nvSpPr>
        <p:spPr>
          <a:xfrm>
            <a:off x="767408" y="641786"/>
            <a:ext cx="10795943" cy="1143000"/>
          </a:xfrm>
          <a:prstGeom prst="rect">
            <a:avLst/>
          </a:prstGeom>
        </p:spPr>
        <p:txBody>
          <a:bodyPr vert="horz" lIns="0" tIns="0" rIns="0" bIns="0" rtlCol="0" anchor="t" anchorCtr="0">
            <a:noAutofit/>
          </a:bodyPr>
          <a:lstStyle>
            <a:lvl1pPr>
              <a:defRPr cap="all" baseline="0">
                <a:solidFill>
                  <a:schemeClr val="tx1">
                    <a:lumMod val="65000"/>
                    <a:lumOff val="35000"/>
                  </a:schemeClr>
                </a:solidFill>
              </a:defRPr>
            </a:lvl1pPr>
          </a:lstStyle>
          <a:p>
            <a:r>
              <a:rPr lang="fr-CH" dirty="0" smtClean="0"/>
              <a:t>Cliquez et modifiez le titre</a:t>
            </a:r>
            <a:endParaRPr lang="fr-FR" dirty="0"/>
          </a:p>
        </p:txBody>
      </p:sp>
    </p:spTree>
    <p:extLst>
      <p:ext uri="{BB962C8B-B14F-4D97-AF65-F5344CB8AC3E}">
        <p14:creationId xmlns:p14="http://schemas.microsoft.com/office/powerpoint/2010/main" val="31352653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 Titre et contenu">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95401" y="1773136"/>
            <a:ext cx="10867950" cy="4156193"/>
          </a:xfrm>
        </p:spPr>
        <p:txBody>
          <a:bodyPr>
            <a:normAutofit/>
          </a:bodyPr>
          <a:lstStyle>
            <a:lvl1pPr marL="216000" indent="-216000">
              <a:buClr>
                <a:schemeClr val="accent2"/>
              </a:buClr>
              <a:defRPr sz="2400" b="0" i="0" baseline="0">
                <a:solidFill>
                  <a:schemeClr val="tx1">
                    <a:lumMod val="65000"/>
                    <a:lumOff val="35000"/>
                  </a:schemeClr>
                </a:solidFill>
                <a:latin typeface="Arial"/>
                <a:cs typeface="Arial"/>
              </a:defRPr>
            </a:lvl1pPr>
            <a:lvl2pPr marL="432000" indent="-216000">
              <a:buClr>
                <a:schemeClr val="accent2"/>
              </a:buClr>
              <a:defRPr sz="2000" b="0" i="0">
                <a:solidFill>
                  <a:schemeClr val="tx1">
                    <a:lumMod val="65000"/>
                    <a:lumOff val="35000"/>
                  </a:schemeClr>
                </a:solidFill>
                <a:latin typeface="Arial"/>
                <a:cs typeface="Arial"/>
              </a:defRPr>
            </a:lvl2pPr>
            <a:lvl3pPr marL="648000" indent="-216000">
              <a:buClr>
                <a:schemeClr val="accent2"/>
              </a:buClr>
              <a:defRPr sz="1800" b="0" i="0">
                <a:solidFill>
                  <a:schemeClr val="tx1">
                    <a:lumMod val="65000"/>
                    <a:lumOff val="35000"/>
                  </a:schemeClr>
                </a:solidFill>
                <a:latin typeface="Arial"/>
                <a:cs typeface="Arial"/>
              </a:defRPr>
            </a:lvl3pPr>
            <a:lvl4pPr marL="864000" indent="-216000">
              <a:buClr>
                <a:schemeClr val="accent2"/>
              </a:buClr>
              <a:defRPr sz="1800" b="0" i="0">
                <a:solidFill>
                  <a:schemeClr val="tx1">
                    <a:lumMod val="65000"/>
                    <a:lumOff val="35000"/>
                  </a:schemeClr>
                </a:solidFill>
                <a:latin typeface="Arial"/>
                <a:cs typeface="Arial"/>
              </a:defRPr>
            </a:lvl4pPr>
            <a:lvl5pPr marL="1080000" indent="-216000">
              <a:buClr>
                <a:schemeClr val="accent2"/>
              </a:buClr>
              <a:defRPr sz="1600" b="0" i="0">
                <a:solidFill>
                  <a:schemeClr val="tx1">
                    <a:lumMod val="65000"/>
                    <a:lumOff val="35000"/>
                  </a:schemeClr>
                </a:solidFill>
                <a:latin typeface="Arial"/>
                <a:cs typeface="Arial"/>
              </a:defRPr>
            </a:lvl5pPr>
            <a:lvl6pPr>
              <a:defRPr sz="1600"/>
            </a:lvl6pPr>
            <a:lvl7pPr>
              <a:defRPr sz="1600"/>
            </a:lvl7pPr>
            <a:lvl8pPr>
              <a:defRPr sz="1600"/>
            </a:lvl8pPr>
            <a:lvl9pPr>
              <a:defRPr sz="1600"/>
            </a:lvl9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12" name="Espace réservé du titre 1"/>
          <p:cNvSpPr>
            <a:spLocks noGrp="1"/>
          </p:cNvSpPr>
          <p:nvPr>
            <p:ph type="title"/>
          </p:nvPr>
        </p:nvSpPr>
        <p:spPr>
          <a:xfrm>
            <a:off x="695401" y="630136"/>
            <a:ext cx="10867950" cy="1143000"/>
          </a:xfrm>
          <a:prstGeom prst="rect">
            <a:avLst/>
          </a:prstGeom>
        </p:spPr>
        <p:txBody>
          <a:bodyPr vert="horz" lIns="0" tIns="0" rIns="0" bIns="0" rtlCol="0" anchor="t" anchorCtr="0">
            <a:noAutofit/>
          </a:bodyPr>
          <a:lstStyle>
            <a:lvl1pPr>
              <a:defRPr>
                <a:solidFill>
                  <a:schemeClr val="tx1">
                    <a:lumMod val="65000"/>
                    <a:lumOff val="35000"/>
                  </a:schemeClr>
                </a:solidFill>
              </a:defRPr>
            </a:lvl1pPr>
          </a:lstStyle>
          <a:p>
            <a:r>
              <a:rPr lang="fr-CH" dirty="0" smtClean="0"/>
              <a:t>Cliquez et modifiez le titre</a:t>
            </a:r>
            <a:endParaRPr lang="fr-FR" dirty="0"/>
          </a:p>
        </p:txBody>
      </p:sp>
    </p:spTree>
    <p:extLst>
      <p:ext uri="{BB962C8B-B14F-4D97-AF65-F5344CB8AC3E}">
        <p14:creationId xmlns:p14="http://schemas.microsoft.com/office/powerpoint/2010/main" val="51876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B - Titre et contenu">
    <p:spTree>
      <p:nvGrpSpPr>
        <p:cNvPr id="1" name=""/>
        <p:cNvGrpSpPr/>
        <p:nvPr/>
      </p:nvGrpSpPr>
      <p:grpSpPr>
        <a:xfrm>
          <a:off x="0" y="0"/>
          <a:ext cx="0" cy="0"/>
          <a:chOff x="0" y="0"/>
          <a:chExt cx="0" cy="0"/>
        </a:xfrm>
      </p:grpSpPr>
      <p:sp>
        <p:nvSpPr>
          <p:cNvPr id="7" name="Espace réservé du titre 1"/>
          <p:cNvSpPr>
            <a:spLocks noGrp="1"/>
          </p:cNvSpPr>
          <p:nvPr>
            <p:ph type="title"/>
          </p:nvPr>
        </p:nvSpPr>
        <p:spPr>
          <a:xfrm>
            <a:off x="695400" y="630136"/>
            <a:ext cx="10867951" cy="1143000"/>
          </a:xfrm>
          <a:prstGeom prst="rect">
            <a:avLst/>
          </a:prstGeom>
        </p:spPr>
        <p:txBody>
          <a:bodyPr vert="horz" lIns="0" tIns="0" rIns="0" bIns="0" rtlCol="0" anchor="t" anchorCtr="0">
            <a:noAutofit/>
          </a:bodyPr>
          <a:lstStyle>
            <a:lvl1pPr>
              <a:defRPr>
                <a:solidFill>
                  <a:schemeClr val="tx1">
                    <a:lumMod val="65000"/>
                    <a:lumOff val="35000"/>
                  </a:schemeClr>
                </a:solidFill>
              </a:defRPr>
            </a:lvl1pPr>
          </a:lstStyle>
          <a:p>
            <a:r>
              <a:rPr lang="fr-CH" dirty="0" smtClean="0"/>
              <a:t>Cliquez et modifiez le titre</a:t>
            </a:r>
            <a:endParaRPr lang="fr-FR" dirty="0"/>
          </a:p>
        </p:txBody>
      </p:sp>
      <p:sp>
        <p:nvSpPr>
          <p:cNvPr id="3" name="Content Placeholder 2"/>
          <p:cNvSpPr>
            <a:spLocks noGrp="1"/>
          </p:cNvSpPr>
          <p:nvPr>
            <p:ph idx="1"/>
          </p:nvPr>
        </p:nvSpPr>
        <p:spPr>
          <a:xfrm>
            <a:off x="713330" y="1845144"/>
            <a:ext cx="5166646" cy="4104136"/>
          </a:xfrm>
        </p:spPr>
        <p:txBody>
          <a:bodyPr/>
          <a:lstStyle>
            <a:lvl1pPr marL="342900" indent="-342900">
              <a:buSzPct val="100000"/>
              <a:buFontTx/>
              <a:buBlip>
                <a:blip r:embed="rId2"/>
              </a:buBlip>
              <a:defRPr/>
            </a:lvl1pPr>
          </a:lstStyle>
          <a:p>
            <a:pPr lvl="0"/>
            <a:endParaRPr lang="en-US" dirty="0"/>
          </a:p>
        </p:txBody>
      </p:sp>
      <p:sp>
        <p:nvSpPr>
          <p:cNvPr id="9" name="Text Placeholder 2"/>
          <p:cNvSpPr>
            <a:spLocks noGrp="1"/>
          </p:cNvSpPr>
          <p:nvPr>
            <p:ph idx="10"/>
          </p:nvPr>
        </p:nvSpPr>
        <p:spPr>
          <a:xfrm>
            <a:off x="6312024" y="1845144"/>
            <a:ext cx="5251327" cy="4104136"/>
          </a:xfrm>
          <a:prstGeom prst="rect">
            <a:avLst/>
          </a:prstGeom>
        </p:spPr>
        <p:txBody>
          <a:bodyPr vert="horz" lIns="108000" tIns="108000" rIns="91440" bIns="36000" rtlCol="0">
            <a:normAutofit/>
          </a:bodyPr>
          <a:lstStyle>
            <a:lvl1pPr marL="215900" indent="-215900" algn="l">
              <a:spcBef>
                <a:spcPts val="0"/>
              </a:spcBef>
              <a:spcAft>
                <a:spcPts val="600"/>
              </a:spcAft>
              <a:buClr>
                <a:schemeClr val="accent1"/>
              </a:buClr>
              <a:buSzPct val="100000"/>
              <a:buFontTx/>
              <a:buBlip>
                <a:blip r:embed="rId2"/>
              </a:buBlip>
              <a:tabLst/>
              <a:defRPr sz="2400" b="0" i="0" kern="0" spc="0" baseline="0">
                <a:solidFill>
                  <a:schemeClr val="tx1">
                    <a:lumMod val="65000"/>
                    <a:lumOff val="35000"/>
                  </a:schemeClr>
                </a:solidFill>
                <a:latin typeface="Arial"/>
                <a:cs typeface="Arial"/>
              </a:defRPr>
            </a:lvl1pPr>
            <a:lvl2pPr marL="432000" indent="-215900" algn="l">
              <a:spcBef>
                <a:spcPts val="0"/>
              </a:spcBef>
              <a:spcAft>
                <a:spcPts val="600"/>
              </a:spcAft>
              <a:buClr>
                <a:schemeClr val="accent1"/>
              </a:buClr>
              <a:buSzPct val="100000"/>
              <a:buFontTx/>
              <a:buBlip>
                <a:blip r:embed="rId2"/>
              </a:buBlip>
              <a:tabLst/>
              <a:defRPr sz="2000" b="0" i="0" kern="0" spc="0" baseline="0">
                <a:solidFill>
                  <a:schemeClr val="tx1">
                    <a:lumMod val="65000"/>
                    <a:lumOff val="35000"/>
                  </a:schemeClr>
                </a:solidFill>
                <a:latin typeface="Arial"/>
                <a:cs typeface="Arial"/>
              </a:defRPr>
            </a:lvl2pPr>
            <a:lvl3pPr marL="648000" indent="-215900" algn="l">
              <a:spcBef>
                <a:spcPts val="0"/>
              </a:spcBef>
              <a:spcAft>
                <a:spcPts val="600"/>
              </a:spcAft>
              <a:buClr>
                <a:schemeClr val="accent1"/>
              </a:buClr>
              <a:buSzPct val="100000"/>
              <a:buFontTx/>
              <a:buBlip>
                <a:blip r:embed="rId2"/>
              </a:buBlip>
              <a:tabLst/>
              <a:defRPr sz="1800" b="0" i="0" kern="0" spc="0" baseline="0">
                <a:solidFill>
                  <a:schemeClr val="tx1">
                    <a:lumMod val="65000"/>
                    <a:lumOff val="35000"/>
                  </a:schemeClr>
                </a:solidFill>
                <a:latin typeface="Arial"/>
                <a:cs typeface="Arial"/>
              </a:defRPr>
            </a:lvl3pPr>
            <a:lvl4pPr marL="864000" indent="-215900" algn="l">
              <a:spcBef>
                <a:spcPts val="0"/>
              </a:spcBef>
              <a:spcAft>
                <a:spcPts val="600"/>
              </a:spcAft>
              <a:buClr>
                <a:schemeClr val="accent1"/>
              </a:buClr>
              <a:buSzPct val="100000"/>
              <a:buFontTx/>
              <a:buBlip>
                <a:blip r:embed="rId2"/>
              </a:buBlip>
              <a:tabLst/>
              <a:defRPr sz="1800" b="0" i="0" kern="0" spc="0" baseline="0">
                <a:solidFill>
                  <a:schemeClr val="tx1">
                    <a:lumMod val="65000"/>
                    <a:lumOff val="35000"/>
                  </a:schemeClr>
                </a:solidFill>
                <a:latin typeface="Arial"/>
                <a:cs typeface="Arial"/>
              </a:defRPr>
            </a:lvl4pPr>
            <a:lvl5pPr marL="1080000" indent="-215900" algn="l">
              <a:spcBef>
                <a:spcPts val="0"/>
              </a:spcBef>
              <a:spcAft>
                <a:spcPts val="600"/>
              </a:spcAft>
              <a:buClr>
                <a:schemeClr val="accent1"/>
              </a:buClr>
              <a:buSzPct val="100000"/>
              <a:buFontTx/>
              <a:buBlip>
                <a:blip r:embed="rId2"/>
              </a:buBlip>
              <a:tabLst/>
              <a:defRPr sz="1600" b="0" i="0" kern="0" spc="0" baseline="0">
                <a:solidFill>
                  <a:schemeClr val="tx1">
                    <a:lumMod val="65000"/>
                    <a:lumOff val="35000"/>
                  </a:schemeClr>
                </a:solidFill>
                <a:latin typeface="Arial"/>
                <a:cs typeface="Arial"/>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Tree>
    <p:extLst>
      <p:ext uri="{BB962C8B-B14F-4D97-AF65-F5344CB8AC3E}">
        <p14:creationId xmlns:p14="http://schemas.microsoft.com/office/powerpoint/2010/main" val="280811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C - Titre et contenu">
    <p:spTree>
      <p:nvGrpSpPr>
        <p:cNvPr id="1" name=""/>
        <p:cNvGrpSpPr/>
        <p:nvPr/>
      </p:nvGrpSpPr>
      <p:grpSpPr>
        <a:xfrm>
          <a:off x="0" y="0"/>
          <a:ext cx="0" cy="0"/>
          <a:chOff x="0" y="0"/>
          <a:chExt cx="0" cy="0"/>
        </a:xfrm>
      </p:grpSpPr>
      <p:sp>
        <p:nvSpPr>
          <p:cNvPr id="7" name="Espace réservé du titre 1"/>
          <p:cNvSpPr>
            <a:spLocks noGrp="1"/>
          </p:cNvSpPr>
          <p:nvPr>
            <p:ph type="title"/>
          </p:nvPr>
        </p:nvSpPr>
        <p:spPr>
          <a:xfrm>
            <a:off x="767409" y="630136"/>
            <a:ext cx="10795942" cy="1143000"/>
          </a:xfrm>
          <a:prstGeom prst="rect">
            <a:avLst/>
          </a:prstGeom>
        </p:spPr>
        <p:txBody>
          <a:bodyPr vert="horz" lIns="0" tIns="0" rIns="0" bIns="0" rtlCol="0" anchor="t" anchorCtr="0">
            <a:noAutofit/>
          </a:bodyPr>
          <a:lstStyle>
            <a:lvl1pPr>
              <a:defRPr>
                <a:solidFill>
                  <a:schemeClr val="tx1">
                    <a:lumMod val="60000"/>
                    <a:lumOff val="40000"/>
                  </a:schemeClr>
                </a:solidFill>
              </a:defRPr>
            </a:lvl1pPr>
          </a:lstStyle>
          <a:p>
            <a:r>
              <a:rPr lang="fr-CH" dirty="0" smtClean="0"/>
              <a:t>Cliquez et modifiez le titre</a:t>
            </a:r>
            <a:endParaRPr lang="fr-FR" dirty="0"/>
          </a:p>
        </p:txBody>
      </p:sp>
      <p:sp>
        <p:nvSpPr>
          <p:cNvPr id="3" name="Content Placeholder 2"/>
          <p:cNvSpPr>
            <a:spLocks noGrp="1"/>
          </p:cNvSpPr>
          <p:nvPr>
            <p:ph idx="1"/>
          </p:nvPr>
        </p:nvSpPr>
        <p:spPr>
          <a:xfrm>
            <a:off x="6312025" y="1845144"/>
            <a:ext cx="5251326" cy="4155624"/>
          </a:xfrm>
        </p:spPr>
        <p:txBody>
          <a:bodyPr/>
          <a:lstStyle>
            <a:lvl1pPr marL="342900" indent="-342900">
              <a:buSzPct val="100000"/>
              <a:buFontTx/>
              <a:buBlip>
                <a:blip r:embed="rId2"/>
              </a:buBlip>
              <a:defRPr/>
            </a:lvl1pPr>
          </a:lstStyle>
          <a:p>
            <a:pPr lvl="0"/>
            <a:endParaRPr lang="en-US" dirty="0"/>
          </a:p>
        </p:txBody>
      </p:sp>
      <p:sp>
        <p:nvSpPr>
          <p:cNvPr id="8" name="Text Placeholder 2"/>
          <p:cNvSpPr>
            <a:spLocks noGrp="1"/>
          </p:cNvSpPr>
          <p:nvPr>
            <p:ph idx="10"/>
          </p:nvPr>
        </p:nvSpPr>
        <p:spPr>
          <a:xfrm>
            <a:off x="776373" y="1845144"/>
            <a:ext cx="4887579" cy="4155624"/>
          </a:xfrm>
          <a:prstGeom prst="rect">
            <a:avLst/>
          </a:prstGeom>
        </p:spPr>
        <p:txBody>
          <a:bodyPr vert="horz" lIns="108000" tIns="108000" rIns="91440" bIns="36000" rtlCol="0">
            <a:normAutofit/>
          </a:bodyPr>
          <a:lstStyle>
            <a:lvl1pPr marL="215900" indent="-215900" algn="l">
              <a:spcBef>
                <a:spcPts val="0"/>
              </a:spcBef>
              <a:spcAft>
                <a:spcPts val="600"/>
              </a:spcAft>
              <a:buClr>
                <a:schemeClr val="accent1"/>
              </a:buClr>
              <a:buSzPct val="100000"/>
              <a:buFontTx/>
              <a:buBlip>
                <a:blip r:embed="rId2"/>
              </a:buBlip>
              <a:tabLst/>
              <a:defRPr>
                <a:solidFill>
                  <a:schemeClr val="tx1">
                    <a:lumMod val="65000"/>
                    <a:lumOff val="35000"/>
                  </a:schemeClr>
                </a:solidFill>
                <a:latin typeface="Univers Medium"/>
              </a:defRPr>
            </a:lvl1pPr>
            <a:lvl2pPr marL="432000" indent="-215900" algn="l">
              <a:spcBef>
                <a:spcPts val="0"/>
              </a:spcBef>
              <a:spcAft>
                <a:spcPts val="600"/>
              </a:spcAft>
              <a:buClr>
                <a:schemeClr val="accent1"/>
              </a:buClr>
              <a:buSzPct val="100000"/>
              <a:buFontTx/>
              <a:buBlip>
                <a:blip r:embed="rId2"/>
              </a:buBlip>
              <a:tabLst/>
              <a:defRPr sz="1600">
                <a:solidFill>
                  <a:schemeClr val="tx1">
                    <a:lumMod val="65000"/>
                    <a:lumOff val="35000"/>
                  </a:schemeClr>
                </a:solidFill>
                <a:latin typeface="Univers Medium"/>
              </a:defRPr>
            </a:lvl2pPr>
            <a:lvl3pPr marL="648000" indent="-215900" algn="l">
              <a:spcBef>
                <a:spcPts val="0"/>
              </a:spcBef>
              <a:spcAft>
                <a:spcPts val="600"/>
              </a:spcAft>
              <a:buClr>
                <a:schemeClr val="accent1"/>
              </a:buClr>
              <a:buSzPct val="100000"/>
              <a:buFontTx/>
              <a:buBlip>
                <a:blip r:embed="rId2"/>
              </a:buBlip>
              <a:tabLst/>
              <a:defRPr>
                <a:solidFill>
                  <a:schemeClr val="tx1">
                    <a:lumMod val="65000"/>
                    <a:lumOff val="35000"/>
                  </a:schemeClr>
                </a:solidFill>
                <a:latin typeface="Arial"/>
              </a:defRPr>
            </a:lvl3pPr>
            <a:lvl4pPr marL="864000" indent="-215900" algn="l">
              <a:spcBef>
                <a:spcPts val="0"/>
              </a:spcBef>
              <a:spcAft>
                <a:spcPts val="600"/>
              </a:spcAft>
              <a:buClr>
                <a:schemeClr val="accent1"/>
              </a:buClr>
              <a:buSzPct val="100000"/>
              <a:buFontTx/>
              <a:buBlip>
                <a:blip r:embed="rId2"/>
              </a:buBlip>
              <a:tabLst/>
              <a:defRPr>
                <a:solidFill>
                  <a:schemeClr val="tx1">
                    <a:lumMod val="65000"/>
                    <a:lumOff val="35000"/>
                  </a:schemeClr>
                </a:solidFill>
                <a:latin typeface="Arial"/>
              </a:defRPr>
            </a:lvl4pPr>
            <a:lvl5pPr marL="1080000" indent="-215900" algn="l">
              <a:spcBef>
                <a:spcPts val="0"/>
              </a:spcBef>
              <a:spcAft>
                <a:spcPts val="600"/>
              </a:spcAft>
              <a:buClr>
                <a:schemeClr val="accent1"/>
              </a:buClr>
              <a:buSzPct val="100000"/>
              <a:buFontTx/>
              <a:buBlip>
                <a:blip r:embed="rId2"/>
              </a:buBlip>
              <a:tabLst/>
              <a:defRPr>
                <a:solidFill>
                  <a:schemeClr val="tx1">
                    <a:lumMod val="65000"/>
                    <a:lumOff val="35000"/>
                  </a:schemeClr>
                </a:solidFill>
                <a:latin typeface="Arial"/>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A - 2 colonn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04365" y="1844825"/>
            <a:ext cx="4959587" cy="3960440"/>
          </a:xfrm>
        </p:spPr>
        <p:txBody>
          <a:bodyPr>
            <a:normAutofit/>
          </a:bodyPr>
          <a:lstStyle>
            <a:lvl1pPr marL="216000" indent="-216000">
              <a:buClr>
                <a:schemeClr val="accent2"/>
              </a:buClr>
              <a:defRPr sz="2400" b="0" i="0" baseline="0">
                <a:solidFill>
                  <a:schemeClr val="tx1">
                    <a:lumMod val="65000"/>
                    <a:lumOff val="35000"/>
                  </a:schemeClr>
                </a:solidFill>
                <a:latin typeface="Univers Medium"/>
                <a:cs typeface="Univers Medium"/>
              </a:defRPr>
            </a:lvl1pPr>
            <a:lvl2pPr marL="432000" indent="-216000">
              <a:buClr>
                <a:schemeClr val="accent2"/>
              </a:buClr>
              <a:defRPr sz="2000" b="0" i="0">
                <a:solidFill>
                  <a:schemeClr val="tx1">
                    <a:lumMod val="65000"/>
                    <a:lumOff val="35000"/>
                  </a:schemeClr>
                </a:solidFill>
                <a:latin typeface="Univers Medium"/>
                <a:cs typeface="Univers Medium"/>
              </a:defRPr>
            </a:lvl2pPr>
            <a:lvl3pPr marL="648000" indent="-216000">
              <a:buClr>
                <a:schemeClr val="accent2"/>
              </a:buClr>
              <a:defRPr sz="1800" b="0" i="0">
                <a:solidFill>
                  <a:schemeClr val="tx1">
                    <a:lumMod val="65000"/>
                    <a:lumOff val="35000"/>
                  </a:schemeClr>
                </a:solidFill>
                <a:latin typeface="Univers Medium"/>
                <a:cs typeface="Univers Medium"/>
              </a:defRPr>
            </a:lvl3pPr>
            <a:lvl4pPr marL="864000" indent="-216000">
              <a:buClr>
                <a:schemeClr val="accent2"/>
              </a:buClr>
              <a:defRPr sz="1800" b="0" i="0">
                <a:solidFill>
                  <a:schemeClr val="tx1">
                    <a:lumMod val="65000"/>
                    <a:lumOff val="35000"/>
                  </a:schemeClr>
                </a:solidFill>
                <a:latin typeface="Univers Medium"/>
                <a:cs typeface="Univers Medium"/>
              </a:defRPr>
            </a:lvl4pPr>
            <a:lvl5pPr marL="1080000" indent="-216000">
              <a:buClr>
                <a:schemeClr val="accent2"/>
              </a:buClr>
              <a:defRPr sz="1600" b="0" i="0">
                <a:solidFill>
                  <a:schemeClr val="tx1">
                    <a:lumMod val="65000"/>
                    <a:lumOff val="35000"/>
                  </a:schemeClr>
                </a:solidFill>
                <a:latin typeface="Univers Medium"/>
                <a:cs typeface="Univers Medium"/>
              </a:defRPr>
            </a:lvl5pPr>
            <a:lvl6pPr>
              <a:defRPr sz="1600"/>
            </a:lvl6pPr>
            <a:lvl7pPr>
              <a:defRPr sz="1600"/>
            </a:lvl7pPr>
            <a:lvl8pPr>
              <a:defRPr sz="1600"/>
            </a:lvl8pPr>
            <a:lvl9pPr>
              <a:defRPr sz="1600"/>
            </a:lvl9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12" name="Espace réservé du titre 1"/>
          <p:cNvSpPr>
            <a:spLocks noGrp="1"/>
          </p:cNvSpPr>
          <p:nvPr>
            <p:ph type="title"/>
          </p:nvPr>
        </p:nvSpPr>
        <p:spPr>
          <a:xfrm>
            <a:off x="695401" y="630136"/>
            <a:ext cx="10867950" cy="1143000"/>
          </a:xfrm>
          <a:prstGeom prst="rect">
            <a:avLst/>
          </a:prstGeom>
        </p:spPr>
        <p:txBody>
          <a:bodyPr vert="horz" lIns="0" tIns="0" rIns="0" bIns="0" rtlCol="0" anchor="t" anchorCtr="0">
            <a:noAutofit/>
          </a:bodyPr>
          <a:lstStyle>
            <a:lvl1pPr>
              <a:defRPr>
                <a:solidFill>
                  <a:schemeClr val="tx1">
                    <a:lumMod val="65000"/>
                    <a:lumOff val="35000"/>
                  </a:schemeClr>
                </a:solidFill>
              </a:defRPr>
            </a:lvl1pPr>
          </a:lstStyle>
          <a:p>
            <a:r>
              <a:rPr lang="fr-CH" dirty="0" smtClean="0"/>
              <a:t>Cliquez et modifiez le titre</a:t>
            </a:r>
            <a:endParaRPr lang="fr-FR" dirty="0"/>
          </a:p>
        </p:txBody>
      </p:sp>
      <p:sp>
        <p:nvSpPr>
          <p:cNvPr id="10" name="Content Placeholder 3"/>
          <p:cNvSpPr>
            <a:spLocks noGrp="1"/>
          </p:cNvSpPr>
          <p:nvPr>
            <p:ph sz="half" idx="10"/>
          </p:nvPr>
        </p:nvSpPr>
        <p:spPr>
          <a:xfrm>
            <a:off x="6312024" y="1844826"/>
            <a:ext cx="5251326" cy="3960439"/>
          </a:xfrm>
        </p:spPr>
        <p:txBody>
          <a:bodyPr>
            <a:normAutofit/>
          </a:bodyPr>
          <a:lstStyle>
            <a:lvl1pPr marL="216000" indent="-216000">
              <a:buClr>
                <a:schemeClr val="accent2"/>
              </a:buClr>
              <a:defRPr sz="2400" b="0" i="0" baseline="0">
                <a:solidFill>
                  <a:schemeClr val="tx1">
                    <a:lumMod val="65000"/>
                    <a:lumOff val="35000"/>
                  </a:schemeClr>
                </a:solidFill>
                <a:latin typeface="Univers Medium"/>
                <a:cs typeface="Univers Medium"/>
              </a:defRPr>
            </a:lvl1pPr>
            <a:lvl2pPr marL="432000" indent="-216000">
              <a:buClr>
                <a:schemeClr val="accent2"/>
              </a:buClr>
              <a:defRPr sz="2000" b="0" i="0">
                <a:solidFill>
                  <a:schemeClr val="tx1">
                    <a:lumMod val="65000"/>
                    <a:lumOff val="35000"/>
                  </a:schemeClr>
                </a:solidFill>
                <a:latin typeface="Univers Medium"/>
                <a:cs typeface="Univers Medium"/>
              </a:defRPr>
            </a:lvl2pPr>
            <a:lvl3pPr marL="648000" indent="-216000">
              <a:buClr>
                <a:schemeClr val="accent2"/>
              </a:buClr>
              <a:defRPr sz="1800" b="0" i="0">
                <a:solidFill>
                  <a:schemeClr val="tx1">
                    <a:lumMod val="65000"/>
                    <a:lumOff val="35000"/>
                  </a:schemeClr>
                </a:solidFill>
                <a:latin typeface="Univers Medium"/>
                <a:cs typeface="Univers Medium"/>
              </a:defRPr>
            </a:lvl3pPr>
            <a:lvl4pPr marL="864000" indent="-216000">
              <a:buClr>
                <a:schemeClr val="accent2"/>
              </a:buClr>
              <a:defRPr sz="1800" b="0" i="0">
                <a:solidFill>
                  <a:schemeClr val="tx1">
                    <a:lumMod val="65000"/>
                    <a:lumOff val="35000"/>
                  </a:schemeClr>
                </a:solidFill>
                <a:latin typeface="Univers Medium"/>
                <a:cs typeface="Univers Medium"/>
              </a:defRPr>
            </a:lvl4pPr>
            <a:lvl5pPr marL="1080000" indent="-216000">
              <a:buClr>
                <a:schemeClr val="accent2"/>
              </a:buClr>
              <a:defRPr sz="1600" b="0" i="0">
                <a:solidFill>
                  <a:schemeClr val="tx1">
                    <a:lumMod val="65000"/>
                    <a:lumOff val="35000"/>
                  </a:schemeClr>
                </a:solidFill>
                <a:latin typeface="Univers Medium"/>
                <a:cs typeface="Univers Medium"/>
              </a:defRPr>
            </a:lvl5pPr>
            <a:lvl6pPr>
              <a:defRPr sz="1600"/>
            </a:lvl6pPr>
            <a:lvl7pPr>
              <a:defRPr sz="1600"/>
            </a:lvl7pPr>
            <a:lvl8pPr>
              <a:defRPr sz="1600"/>
            </a:lvl8pPr>
            <a:lvl9pPr>
              <a:defRPr sz="1600"/>
            </a:lvl9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5_Titre seul">
    <p:spTree>
      <p:nvGrpSpPr>
        <p:cNvPr id="1" name=""/>
        <p:cNvGrpSpPr/>
        <p:nvPr/>
      </p:nvGrpSpPr>
      <p:grpSpPr>
        <a:xfrm>
          <a:off x="0" y="0"/>
          <a:ext cx="0" cy="0"/>
          <a:chOff x="0" y="0"/>
          <a:chExt cx="0" cy="0"/>
        </a:xfrm>
      </p:grpSpPr>
      <p:sp>
        <p:nvSpPr>
          <p:cNvPr id="7" name="Rectangle 6"/>
          <p:cNvSpPr/>
          <p:nvPr/>
        </p:nvSpPr>
        <p:spPr>
          <a:xfrm>
            <a:off x="0" y="0"/>
            <a:ext cx="12192000" cy="5951538"/>
          </a:xfrm>
          <a:prstGeom prst="rect">
            <a:avLst/>
          </a:prstGeom>
          <a:solidFill>
            <a:srgbClr val="A2D0AC"/>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lvl1pPr>
              <a:defRPr cap="all" baseline="0">
                <a:solidFill>
                  <a:srgbClr val="FFFFFF"/>
                </a:solidFill>
              </a:defRPr>
            </a:lvl1pPr>
          </a:lstStyle>
          <a:p>
            <a:r>
              <a:rPr lang="fr-CH" dirty="0" smtClean="0"/>
              <a:t>Cliquez et modifiez le titre</a:t>
            </a:r>
            <a:endParaRPr lang="fr-FR" dirty="0"/>
          </a:p>
        </p:txBody>
      </p:sp>
      <p:cxnSp>
        <p:nvCxnSpPr>
          <p:cNvPr id="9" name="Connecteur droit 8"/>
          <p:cNvCxnSpPr/>
          <p:nvPr/>
        </p:nvCxnSpPr>
        <p:spPr>
          <a:xfrm>
            <a:off x="695401" y="1870075"/>
            <a:ext cx="108298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08836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7" name="Rectangle 6"/>
          <p:cNvSpPr/>
          <p:nvPr userDrawn="1"/>
        </p:nvSpPr>
        <p:spPr>
          <a:xfrm>
            <a:off x="0" y="0"/>
            <a:ext cx="12192000" cy="5951538"/>
          </a:xfrm>
          <a:prstGeom prst="rect">
            <a:avLst/>
          </a:prstGeom>
          <a:solidFill>
            <a:srgbClr val="40C1EE"/>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lvl1pPr>
              <a:defRPr cap="all" baseline="0">
                <a:solidFill>
                  <a:srgbClr val="FFFFFF"/>
                </a:solidFill>
              </a:defRPr>
            </a:lvl1pPr>
          </a:lstStyle>
          <a:p>
            <a:r>
              <a:rPr lang="fr-CH" dirty="0" smtClean="0"/>
              <a:t>Cliquez et modifiez le titre</a:t>
            </a:r>
            <a:endParaRPr lang="fr-FR" dirty="0"/>
          </a:p>
        </p:txBody>
      </p:sp>
      <p:cxnSp>
        <p:nvCxnSpPr>
          <p:cNvPr id="9" name="Connecteur droit 8"/>
          <p:cNvCxnSpPr/>
          <p:nvPr/>
        </p:nvCxnSpPr>
        <p:spPr>
          <a:xfrm>
            <a:off x="695401" y="1870075"/>
            <a:ext cx="108298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04848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re seul">
    <p:spTree>
      <p:nvGrpSpPr>
        <p:cNvPr id="1" name=""/>
        <p:cNvGrpSpPr/>
        <p:nvPr/>
      </p:nvGrpSpPr>
      <p:grpSpPr>
        <a:xfrm>
          <a:off x="0" y="0"/>
          <a:ext cx="0" cy="0"/>
          <a:chOff x="0" y="0"/>
          <a:chExt cx="0" cy="0"/>
        </a:xfrm>
      </p:grpSpPr>
      <p:sp>
        <p:nvSpPr>
          <p:cNvPr id="7" name="Rectangle 6"/>
          <p:cNvSpPr/>
          <p:nvPr/>
        </p:nvSpPr>
        <p:spPr>
          <a:xfrm>
            <a:off x="0" y="0"/>
            <a:ext cx="12192000" cy="5951538"/>
          </a:xfrm>
          <a:prstGeom prst="rect">
            <a:avLst/>
          </a:prstGeom>
          <a:solidFill>
            <a:srgbClr val="75C5C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sz="1800"/>
          </a:p>
        </p:txBody>
      </p:sp>
      <p:sp>
        <p:nvSpPr>
          <p:cNvPr id="2" name="Titre 1"/>
          <p:cNvSpPr>
            <a:spLocks noGrp="1"/>
          </p:cNvSpPr>
          <p:nvPr>
            <p:ph type="title"/>
          </p:nvPr>
        </p:nvSpPr>
        <p:spPr/>
        <p:txBody>
          <a:bodyPr/>
          <a:lstStyle>
            <a:lvl1pPr>
              <a:defRPr cap="all" baseline="0">
                <a:solidFill>
                  <a:srgbClr val="FFFFFF"/>
                </a:solidFill>
              </a:defRPr>
            </a:lvl1pPr>
          </a:lstStyle>
          <a:p>
            <a:r>
              <a:rPr lang="fr-CH" dirty="0" smtClean="0"/>
              <a:t>Cliquez et modifiez le titre</a:t>
            </a:r>
            <a:endParaRPr lang="fr-FR" dirty="0"/>
          </a:p>
        </p:txBody>
      </p:sp>
      <p:cxnSp>
        <p:nvCxnSpPr>
          <p:cNvPr id="9" name="Connecteur droit 8"/>
          <p:cNvCxnSpPr/>
          <p:nvPr/>
        </p:nvCxnSpPr>
        <p:spPr>
          <a:xfrm>
            <a:off x="695401" y="1870075"/>
            <a:ext cx="108298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25439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95400" y="638164"/>
            <a:ext cx="10870067" cy="1362086"/>
          </a:xfrm>
        </p:spPr>
        <p:txBody>
          <a:bodyPr/>
          <a:lstStyle/>
          <a:p>
            <a:r>
              <a:rPr lang="fr-CH" dirty="0" smtClean="0"/>
              <a:t>Cliquez et modifiez le titre</a:t>
            </a:r>
            <a:endParaRPr lang="fr-FR" dirty="0"/>
          </a:p>
        </p:txBody>
      </p:sp>
      <p:sp>
        <p:nvSpPr>
          <p:cNvPr id="3" name="Sous-titre 2"/>
          <p:cNvSpPr>
            <a:spLocks noGrp="1"/>
          </p:cNvSpPr>
          <p:nvPr>
            <p:ph type="subTitle" idx="1"/>
          </p:nvPr>
        </p:nvSpPr>
        <p:spPr>
          <a:xfrm>
            <a:off x="695400" y="2000250"/>
            <a:ext cx="10870067" cy="3929080"/>
          </a:xfrm>
        </p:spPr>
        <p:txBody>
          <a:bodyPr lIns="0" tIns="0" rIns="0" bIns="0">
            <a:normAutofit/>
          </a:bodyPr>
          <a:lstStyle>
            <a:lvl1pPr marL="0" indent="0" algn="l">
              <a:spcBef>
                <a:spcPts val="0"/>
              </a:spcBef>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dirty="0" smtClean="0"/>
              <a:t>Cliquez pour modifier le style des sous-titres du masque</a:t>
            </a:r>
            <a:endParaRPr lang="fr-FR" dirty="0"/>
          </a:p>
        </p:txBody>
      </p:sp>
    </p:spTree>
    <p:extLst>
      <p:ext uri="{BB962C8B-B14F-4D97-AF65-F5344CB8AC3E}">
        <p14:creationId xmlns:p14="http://schemas.microsoft.com/office/powerpoint/2010/main" val="2083484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95401" y="643732"/>
            <a:ext cx="10887000" cy="1356518"/>
          </a:xfrm>
        </p:spPr>
        <p:txBody>
          <a:bodyPr/>
          <a:lstStyle>
            <a:lvl1pPr>
              <a:defRPr/>
            </a:lvl1pPr>
          </a:lstStyle>
          <a:p>
            <a:r>
              <a:rPr lang="fr-CH" dirty="0" smtClean="0"/>
              <a:t>Cliquez et modifiez le titre</a:t>
            </a:r>
            <a:endParaRPr lang="fr-FR" dirty="0"/>
          </a:p>
        </p:txBody>
      </p:sp>
      <p:sp>
        <p:nvSpPr>
          <p:cNvPr id="3" name="Espace réservé du contenu 2"/>
          <p:cNvSpPr>
            <a:spLocks noGrp="1"/>
          </p:cNvSpPr>
          <p:nvPr>
            <p:ph idx="1"/>
          </p:nvPr>
        </p:nvSpPr>
        <p:spPr>
          <a:xfrm>
            <a:off x="695401" y="2000250"/>
            <a:ext cx="10887000" cy="4000518"/>
          </a:xfrm>
        </p:spPr>
        <p:txBody>
          <a:bodyPr>
            <a:normAutofit/>
          </a:bodyPr>
          <a:lstStyle>
            <a:lvl1pPr marL="342900" indent="-342900">
              <a:buClr>
                <a:srgbClr val="006D8D"/>
              </a:buClr>
              <a:buSzPct val="100000"/>
              <a:buFont typeface="Arial" panose="020B0604020202020204" pitchFamily="34" charset="0"/>
              <a:buChar char="●"/>
              <a:defRPr sz="2400">
                <a:solidFill>
                  <a:schemeClr val="tx1">
                    <a:lumMod val="65000"/>
                    <a:lumOff val="35000"/>
                  </a:schemeClr>
                </a:solidFill>
              </a:defRPr>
            </a:lvl1pPr>
            <a:lvl2pPr marL="742950" indent="-285750">
              <a:buClr>
                <a:srgbClr val="006D8D"/>
              </a:buClr>
              <a:buSzPct val="100000"/>
              <a:buFont typeface="Arial" panose="020B0604020202020204" pitchFamily="34" charset="0"/>
              <a:buChar char="-"/>
              <a:defRPr sz="2000">
                <a:solidFill>
                  <a:schemeClr val="tx1">
                    <a:lumMod val="65000"/>
                    <a:lumOff val="35000"/>
                  </a:schemeClr>
                </a:solidFill>
              </a:defRPr>
            </a:lvl2pPr>
            <a:lvl3pPr marL="1143000" indent="-228600">
              <a:buClr>
                <a:srgbClr val="006D8D"/>
              </a:buClr>
              <a:buSzPct val="100000"/>
              <a:buFont typeface="Arial" panose="020B0604020202020204" pitchFamily="34" charset="0"/>
              <a:buChar char="●"/>
              <a:defRPr sz="1800">
                <a:solidFill>
                  <a:schemeClr val="tx1">
                    <a:lumMod val="65000"/>
                    <a:lumOff val="35000"/>
                  </a:schemeClr>
                </a:solidFill>
              </a:defRPr>
            </a:lvl3pPr>
            <a:lvl4pPr marL="1600200" indent="-228600">
              <a:buClr>
                <a:srgbClr val="006D8D"/>
              </a:buClr>
              <a:buSzPct val="100000"/>
              <a:buFont typeface="Arial" panose="020B0604020202020204" pitchFamily="34" charset="0"/>
              <a:buChar char="-"/>
              <a:defRPr sz="1800">
                <a:solidFill>
                  <a:schemeClr val="tx1">
                    <a:lumMod val="65000"/>
                    <a:lumOff val="35000"/>
                  </a:schemeClr>
                </a:solidFill>
              </a:defRPr>
            </a:lvl4pPr>
            <a:lvl5pPr marL="2057400" indent="-228600">
              <a:buClr>
                <a:srgbClr val="006D8D"/>
              </a:buClr>
              <a:buSzPct val="100000"/>
              <a:buFont typeface="Arial" panose="020B0604020202020204" pitchFamily="34" charset="0"/>
              <a:buChar char="●"/>
              <a:defRPr sz="1600">
                <a:solidFill>
                  <a:schemeClr val="tx1">
                    <a:lumMod val="65000"/>
                    <a:lumOff val="35000"/>
                  </a:schemeClr>
                </a:solidFill>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fr-FR" dirty="0"/>
          </a:p>
        </p:txBody>
      </p:sp>
    </p:spTree>
    <p:extLst>
      <p:ext uri="{BB962C8B-B14F-4D97-AF65-F5344CB8AC3E}">
        <p14:creationId xmlns:p14="http://schemas.microsoft.com/office/powerpoint/2010/main" val="27432420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95401" y="643732"/>
            <a:ext cx="10887000" cy="1356518"/>
          </a:xfrm>
        </p:spPr>
        <p:txBody>
          <a:bodyPr/>
          <a:lstStyle>
            <a:lvl1pPr>
              <a:defRPr/>
            </a:lvl1pPr>
          </a:lstStyle>
          <a:p>
            <a:r>
              <a:rPr lang="fr-CH" dirty="0" smtClean="0"/>
              <a:t>Cliquez et modifiez le titre</a:t>
            </a:r>
            <a:endParaRPr lang="fr-FR" dirty="0"/>
          </a:p>
        </p:txBody>
      </p:sp>
      <p:sp>
        <p:nvSpPr>
          <p:cNvPr id="3" name="Espace réservé du contenu 2"/>
          <p:cNvSpPr>
            <a:spLocks noGrp="1"/>
          </p:cNvSpPr>
          <p:nvPr>
            <p:ph idx="1"/>
          </p:nvPr>
        </p:nvSpPr>
        <p:spPr>
          <a:xfrm>
            <a:off x="695401" y="2000250"/>
            <a:ext cx="10887000" cy="4000518"/>
          </a:xfrm>
        </p:spPr>
        <p:txBody>
          <a:bodyPr>
            <a:normAutofit/>
          </a:bodyPr>
          <a:lstStyle>
            <a:lvl1pPr marL="342900" indent="-342900">
              <a:buSzPct val="100000"/>
              <a:buFontTx/>
              <a:buBlip>
                <a:blip r:embed="rId2"/>
              </a:buBlip>
              <a:defRPr sz="2400">
                <a:solidFill>
                  <a:schemeClr val="tx1">
                    <a:lumMod val="65000"/>
                    <a:lumOff val="35000"/>
                  </a:schemeClr>
                </a:solidFill>
              </a:defRPr>
            </a:lvl1pPr>
            <a:lvl2pPr marL="742950" indent="-285750">
              <a:buSzPct val="100000"/>
              <a:buFontTx/>
              <a:buBlip>
                <a:blip r:embed="rId2"/>
              </a:buBlip>
              <a:defRPr sz="2000">
                <a:solidFill>
                  <a:schemeClr val="tx1">
                    <a:lumMod val="65000"/>
                    <a:lumOff val="35000"/>
                  </a:schemeClr>
                </a:solidFill>
              </a:defRPr>
            </a:lvl2pPr>
            <a:lvl3pPr marL="1143000" indent="-228600">
              <a:buSzPct val="100000"/>
              <a:buFontTx/>
              <a:buBlip>
                <a:blip r:embed="rId2"/>
              </a:buBlip>
              <a:defRPr sz="1800">
                <a:solidFill>
                  <a:schemeClr val="tx1">
                    <a:lumMod val="65000"/>
                    <a:lumOff val="35000"/>
                  </a:schemeClr>
                </a:solidFill>
              </a:defRPr>
            </a:lvl3pPr>
            <a:lvl4pPr marL="1600200" indent="-228600">
              <a:buSzPct val="100000"/>
              <a:buFontTx/>
              <a:buBlip>
                <a:blip r:embed="rId2"/>
              </a:buBlip>
              <a:defRPr sz="1800">
                <a:solidFill>
                  <a:schemeClr val="tx1">
                    <a:lumMod val="65000"/>
                    <a:lumOff val="35000"/>
                  </a:schemeClr>
                </a:solidFill>
              </a:defRPr>
            </a:lvl4pPr>
            <a:lvl5pPr marL="2057400" indent="-228600">
              <a:buSzPct val="100000"/>
              <a:buFontTx/>
              <a:buBlip>
                <a:blip r:embed="rId2"/>
              </a:buBlip>
              <a:defRPr sz="1600">
                <a:solidFill>
                  <a:schemeClr val="tx1">
                    <a:lumMod val="65000"/>
                    <a:lumOff val="35000"/>
                  </a:schemeClr>
                </a:solidFill>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fr-FR" dirty="0"/>
          </a:p>
        </p:txBody>
      </p:sp>
    </p:spTree>
    <p:extLst>
      <p:ext uri="{BB962C8B-B14F-4D97-AF65-F5344CB8AC3E}">
        <p14:creationId xmlns:p14="http://schemas.microsoft.com/office/powerpoint/2010/main" val="24009560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911424" y="633414"/>
            <a:ext cx="4844224" cy="5295916"/>
          </a:xfrm>
        </p:spPr>
        <p:txBody>
          <a:bodyPr bIns="0">
            <a:no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800">
                <a:solidFill>
                  <a:schemeClr val="tx1">
                    <a:lumMod val="65000"/>
                    <a:lumOff val="35000"/>
                  </a:schemeClr>
                </a:solidFill>
              </a:defRPr>
            </a:lvl4pPr>
            <a:lvl5pPr>
              <a:defRPr sz="1600">
                <a:solidFill>
                  <a:schemeClr val="tx1">
                    <a:lumMod val="65000"/>
                    <a:lumOff val="35000"/>
                  </a:schemeClr>
                </a:solidFill>
              </a:defRPr>
            </a:lvl5pPr>
            <a:lvl6pPr>
              <a:defRPr sz="1800"/>
            </a:lvl6pPr>
            <a:lvl7pPr>
              <a:defRPr sz="1800"/>
            </a:lvl7pPr>
            <a:lvl8pPr>
              <a:defRPr sz="1800"/>
            </a:lvl8pPr>
            <a:lvl9pPr>
              <a:defRPr sz="1800"/>
            </a:lvl9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fr-FR" dirty="0"/>
          </a:p>
        </p:txBody>
      </p:sp>
      <p:sp>
        <p:nvSpPr>
          <p:cNvPr id="10" name="Espace réservé du contenu 2"/>
          <p:cNvSpPr>
            <a:spLocks noGrp="1"/>
          </p:cNvSpPr>
          <p:nvPr>
            <p:ph sz="half" idx="13"/>
          </p:nvPr>
        </p:nvSpPr>
        <p:spPr>
          <a:xfrm>
            <a:off x="6582702" y="633414"/>
            <a:ext cx="4821395" cy="5295916"/>
          </a:xfrm>
        </p:spPr>
        <p:txBody>
          <a:bodyPr bIns="0">
            <a:no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800">
                <a:solidFill>
                  <a:schemeClr val="tx1">
                    <a:lumMod val="65000"/>
                    <a:lumOff val="35000"/>
                  </a:schemeClr>
                </a:solidFill>
              </a:defRPr>
            </a:lvl4pPr>
            <a:lvl5pPr>
              <a:defRPr sz="1600">
                <a:solidFill>
                  <a:schemeClr val="tx1">
                    <a:lumMod val="65000"/>
                    <a:lumOff val="35000"/>
                  </a:schemeClr>
                </a:solidFill>
              </a:defRPr>
            </a:lvl5pPr>
            <a:lvl6pPr>
              <a:defRPr sz="1800"/>
            </a:lvl6pPr>
            <a:lvl7pPr>
              <a:defRPr sz="1800"/>
            </a:lvl7pPr>
            <a:lvl8pPr>
              <a:defRPr sz="1800"/>
            </a:lvl8pPr>
            <a:lvl9pPr>
              <a:defRPr sz="1800"/>
            </a:lvl9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fr-FR" dirty="0"/>
          </a:p>
        </p:txBody>
      </p:sp>
    </p:spTree>
    <p:extLst>
      <p:ext uri="{BB962C8B-B14F-4D97-AF65-F5344CB8AC3E}">
        <p14:creationId xmlns:p14="http://schemas.microsoft.com/office/powerpoint/2010/main" val="114451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5400" y="4065021"/>
            <a:ext cx="10870067" cy="566738"/>
          </a:xfrm>
        </p:spPr>
        <p:txBody>
          <a:bodyPr anchor="b"/>
          <a:lstStyle>
            <a:lvl1pPr algn="l">
              <a:defRPr sz="2000" b="0" i="0"/>
            </a:lvl1pPr>
          </a:lstStyle>
          <a:p>
            <a:r>
              <a:rPr lang="fr-CH" dirty="0" smtClean="0"/>
              <a:t>Cliquez et modifiez le titre</a:t>
            </a:r>
            <a:endParaRPr lang="fr-FR" dirty="0"/>
          </a:p>
        </p:txBody>
      </p:sp>
      <p:sp>
        <p:nvSpPr>
          <p:cNvPr id="3" name="Espace réservé pour une image  2"/>
          <p:cNvSpPr>
            <a:spLocks noGrp="1"/>
          </p:cNvSpPr>
          <p:nvPr>
            <p:ph type="pic" idx="1"/>
          </p:nvPr>
        </p:nvSpPr>
        <p:spPr>
          <a:xfrm>
            <a:off x="695400" y="643959"/>
            <a:ext cx="10870067" cy="33480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dirty="0" smtClean="0"/>
              <a:t>Faire glisser l'image vers l'espace réservé ou cliquer sur l'icône pour l'ajouter</a:t>
            </a:r>
            <a:endParaRPr lang="fr-FR" dirty="0"/>
          </a:p>
        </p:txBody>
      </p:sp>
      <p:sp>
        <p:nvSpPr>
          <p:cNvPr id="4" name="Espace réservé du texte 3"/>
          <p:cNvSpPr>
            <a:spLocks noGrp="1"/>
          </p:cNvSpPr>
          <p:nvPr>
            <p:ph type="body" sz="half" idx="2"/>
          </p:nvPr>
        </p:nvSpPr>
        <p:spPr>
          <a:xfrm>
            <a:off x="694211" y="4725144"/>
            <a:ext cx="10878886" cy="1204187"/>
          </a:xfrm>
        </p:spPr>
        <p:txBody>
          <a:bodyPr lIns="0" tIns="0" rIns="0" bIns="0"/>
          <a:lstStyle>
            <a:lvl1pPr marL="0" indent="0">
              <a:spcBef>
                <a:spcPts val="0"/>
              </a:spcBef>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dirty="0" smtClean="0"/>
              <a:t>Cliquez pour modifier les styles du texte du masque</a:t>
            </a:r>
          </a:p>
        </p:txBody>
      </p:sp>
    </p:spTree>
    <p:extLst>
      <p:ext uri="{BB962C8B-B14F-4D97-AF65-F5344CB8AC3E}">
        <p14:creationId xmlns:p14="http://schemas.microsoft.com/office/powerpoint/2010/main" val="4797827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67409" y="638658"/>
            <a:ext cx="10814992" cy="1361592"/>
          </a:xfrm>
          <a:prstGeom prst="rect">
            <a:avLst/>
          </a:prstGeom>
        </p:spPr>
        <p:txBody>
          <a:bodyPr vert="horz" lIns="0" tIns="0" rIns="0" bIns="0" rtlCol="0" anchor="t" anchorCtr="0">
            <a:normAutofit/>
          </a:bodyPr>
          <a:lstStyle/>
          <a:p>
            <a:r>
              <a:rPr lang="fr-CH" dirty="0" smtClean="0"/>
              <a:t>Cliquez et modifiez le titre</a:t>
            </a:r>
            <a:endParaRPr lang="fr-FR" dirty="0"/>
          </a:p>
        </p:txBody>
      </p:sp>
      <p:sp>
        <p:nvSpPr>
          <p:cNvPr id="3" name="Espace réservé du texte 2"/>
          <p:cNvSpPr>
            <a:spLocks noGrp="1"/>
          </p:cNvSpPr>
          <p:nvPr>
            <p:ph type="body" idx="1"/>
          </p:nvPr>
        </p:nvSpPr>
        <p:spPr>
          <a:xfrm>
            <a:off x="767409" y="2000250"/>
            <a:ext cx="10814992" cy="3961694"/>
          </a:xfrm>
          <a:prstGeom prst="rect">
            <a:avLst/>
          </a:prstGeom>
        </p:spPr>
        <p:txBody>
          <a:bodyPr vert="horz" lIns="0" tIns="45720" rIns="91440" bIns="0" rtlCol="0">
            <a:normAutofit/>
          </a:body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fr-FR" dirty="0"/>
          </a:p>
        </p:txBody>
      </p:sp>
      <p:sp>
        <p:nvSpPr>
          <p:cNvPr id="12" name="Rectangle 11"/>
          <p:cNvSpPr/>
          <p:nvPr/>
        </p:nvSpPr>
        <p:spPr>
          <a:xfrm>
            <a:off x="0" y="5961944"/>
            <a:ext cx="12192000" cy="896056"/>
          </a:xfrm>
          <a:prstGeom prst="rect">
            <a:avLst/>
          </a:prstGeom>
          <a:solidFill>
            <a:schemeClr val="bg1"/>
          </a:solidFill>
          <a:ln>
            <a:noFill/>
          </a:ln>
          <a:effectLst>
            <a:innerShdw blurRad="63500" dist="19050" dir="16200000">
              <a:prstClr val="black">
                <a:alpha val="1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bg1"/>
              </a:solidFill>
            </a:endParaRPr>
          </a:p>
        </p:txBody>
      </p:sp>
      <p:pic>
        <p:nvPicPr>
          <p:cNvPr id="9" name="Image 8" descr="LOGO_HUG_H_QUADRI.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9376" y="6093296"/>
            <a:ext cx="2676166" cy="615279"/>
          </a:xfrm>
          <a:prstGeom prst="rect">
            <a:avLst/>
          </a:prstGeom>
        </p:spPr>
      </p:pic>
      <p:pic>
        <p:nvPicPr>
          <p:cNvPr id="10" name="Image 9" descr="fac_sc_Sec_sc_pharma_50_rvb"/>
          <p:cNvPicPr>
            <a:picLocks noChangeAspect="1"/>
          </p:cNvPicPr>
          <p:nvPr userDrawn="1"/>
        </p:nvPicPr>
        <p:blipFill rotWithShape="1">
          <a:blip r:embed="rId16" cstate="print"/>
          <a:srcRect t="9326" b="2061"/>
          <a:stretch/>
        </p:blipFill>
        <p:spPr bwMode="auto">
          <a:xfrm>
            <a:off x="10272464" y="6030253"/>
            <a:ext cx="1639349" cy="792088"/>
          </a:xfrm>
          <a:prstGeom prst="rect">
            <a:avLst/>
          </a:prstGeom>
          <a:noFill/>
          <a:ln w="9525">
            <a:noFill/>
            <a:miter lim="800000"/>
            <a:headEnd/>
            <a:tailEnd/>
          </a:ln>
        </p:spPr>
      </p:pic>
    </p:spTree>
    <p:extLst>
      <p:ext uri="{BB962C8B-B14F-4D97-AF65-F5344CB8AC3E}">
        <p14:creationId xmlns:p14="http://schemas.microsoft.com/office/powerpoint/2010/main" val="247098025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58" r:id="rId3"/>
    <p:sldLayoutId id="2147483759" r:id="rId4"/>
    <p:sldLayoutId id="2147483760" r:id="rId5"/>
    <p:sldLayoutId id="2147483768" r:id="rId6"/>
    <p:sldLayoutId id="2147483761" r:id="rId7"/>
    <p:sldLayoutId id="2147483762" r:id="rId8"/>
    <p:sldLayoutId id="2147483763" r:id="rId9"/>
    <p:sldLayoutId id="2147483670" r:id="rId10"/>
    <p:sldLayoutId id="2147483666" r:id="rId11"/>
    <p:sldLayoutId id="2147483662" r:id="rId12"/>
    <p:sldLayoutId id="2147483665" r:id="rId13"/>
  </p:sldLayoutIdLst>
  <p:timing>
    <p:tnLst>
      <p:par>
        <p:cTn id="1" dur="indefinite" restart="never" nodeType="tmRoot"/>
      </p:par>
    </p:tnLst>
  </p:timing>
  <p:hf hdr="0" ftr="0"/>
  <p:txStyles>
    <p:titleStyle>
      <a:lvl1pPr algn="l" defTabSz="457200" rtl="0" eaLnBrk="1" latinLnBrk="0" hangingPunct="1">
        <a:spcBef>
          <a:spcPct val="0"/>
        </a:spcBef>
        <a:buNone/>
        <a:defRPr sz="3200" b="1" kern="1200" cap="none" baseline="0">
          <a:solidFill>
            <a:schemeClr val="tx1">
              <a:lumMod val="65000"/>
              <a:lumOff val="35000"/>
            </a:schemeClr>
          </a:solidFill>
          <a:latin typeface="Arial"/>
          <a:ea typeface="+mj-ea"/>
          <a:cs typeface="+mj-cs"/>
        </a:defRPr>
      </a:lvl1pPr>
    </p:titleStyle>
    <p:bodyStyle>
      <a:lvl1pPr marL="342900" indent="-342900" algn="l" defTabSz="457200" rtl="0" eaLnBrk="1" latinLnBrk="0" hangingPunct="1">
        <a:spcBef>
          <a:spcPct val="20000"/>
        </a:spcBef>
        <a:buClr>
          <a:schemeClr val="tx1">
            <a:lumMod val="75000"/>
            <a:lumOff val="25000"/>
          </a:schemeClr>
        </a:buClr>
        <a:buSzPct val="100000"/>
        <a:buFontTx/>
        <a:buBlip>
          <a:blip r:embed="rId17"/>
        </a:buBlip>
        <a:defRPr sz="2400" kern="1200" baseline="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SzPct val="100000"/>
        <a:buFontTx/>
        <a:buBlip>
          <a:blip r:embed="rId17"/>
        </a:buBlip>
        <a:defRPr sz="2000" kern="1200">
          <a:solidFill>
            <a:schemeClr val="tx1">
              <a:lumMod val="65000"/>
              <a:lumOff val="35000"/>
            </a:schemeClr>
          </a:solidFill>
          <a:latin typeface="Arial"/>
          <a:ea typeface="+mn-ea"/>
          <a:cs typeface="+mn-cs"/>
        </a:defRPr>
      </a:lvl2pPr>
      <a:lvl3pPr marL="1143000" indent="-228600" algn="l" defTabSz="457200" rtl="0" eaLnBrk="1" latinLnBrk="0" hangingPunct="1">
        <a:spcBef>
          <a:spcPct val="20000"/>
        </a:spcBef>
        <a:buSzPct val="100000"/>
        <a:buFontTx/>
        <a:buBlip>
          <a:blip r:embed="rId17"/>
        </a:buBlip>
        <a:defRPr sz="1800" kern="1200">
          <a:solidFill>
            <a:schemeClr val="tx1">
              <a:lumMod val="65000"/>
              <a:lumOff val="35000"/>
            </a:schemeClr>
          </a:solidFill>
          <a:latin typeface="Arial"/>
          <a:ea typeface="+mn-ea"/>
          <a:cs typeface="+mn-cs"/>
        </a:defRPr>
      </a:lvl3pPr>
      <a:lvl4pPr marL="1600200" indent="-228600" algn="l" defTabSz="457200" rtl="0" eaLnBrk="1" latinLnBrk="0" hangingPunct="1">
        <a:spcBef>
          <a:spcPct val="20000"/>
        </a:spcBef>
        <a:buSzPct val="100000"/>
        <a:buFontTx/>
        <a:buBlip>
          <a:blip r:embed="rId17"/>
        </a:buBlip>
        <a:defRPr sz="1800" kern="1200">
          <a:solidFill>
            <a:schemeClr val="tx1">
              <a:lumMod val="65000"/>
              <a:lumOff val="35000"/>
            </a:schemeClr>
          </a:solidFill>
          <a:latin typeface="Arial"/>
          <a:ea typeface="+mn-ea"/>
          <a:cs typeface="+mn-cs"/>
        </a:defRPr>
      </a:lvl4pPr>
      <a:lvl5pPr marL="2057400" indent="-228600" algn="l" defTabSz="457200" rtl="0" eaLnBrk="1" latinLnBrk="0" hangingPunct="1">
        <a:spcBef>
          <a:spcPct val="20000"/>
        </a:spcBef>
        <a:buSzPct val="100000"/>
        <a:buFontTx/>
        <a:buBlip>
          <a:blip r:embed="rId17"/>
        </a:buBlip>
        <a:defRPr sz="1600" kern="1200">
          <a:solidFill>
            <a:schemeClr val="tx1">
              <a:lumMod val="65000"/>
              <a:lumOff val="3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h/url?sa=i&amp;rct=j&amp;q=&amp;esrc=s&amp;source=images&amp;cd=&amp;cad=rja&amp;uact=8&amp;ved=0ahUKEwiuifTe7svUAhWEfxoKHTBaCokQjRwIBw&amp;url=http://www.numerama.com/pop-culture/193880-cbs-propose-une-video-pour-rattraper-50-ans-de-star-trek.html&amp;psig=AFQjCNENrJBgWFxLE-bzBot2XV4YFaFH2g&amp;ust=1498028885168980"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h/url?sa=i&amp;rct=j&amp;q=&amp;esrc=s&amp;source=images&amp;cd=&amp;cad=rja&amp;uact=8&amp;ved=0ahUKEwietPiM_MvUAhUD1RoKHRDLCI4QjRwIBw&amp;url=http://www.objetconnecte.com/medecins-de-demain-besoin-big-data/&amp;psig=AFQjCNFObsqGTmTYdxvQYgzB3dE7EZodGw&amp;ust=1498032484821547" TargetMode="Externa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Et pour la pharmacie hospitalière ?</a:t>
            </a:r>
            <a:endParaRPr lang="fr-CH" dirty="0"/>
          </a:p>
        </p:txBody>
      </p:sp>
      <p:pic>
        <p:nvPicPr>
          <p:cNvPr id="4" name="Image 3" descr="PhotoIPhone 512.jpg"/>
          <p:cNvPicPr>
            <a:picLocks noChangeAspect="1"/>
          </p:cNvPicPr>
          <p:nvPr/>
        </p:nvPicPr>
        <p:blipFill>
          <a:blip r:embed="rId2" cstate="print"/>
          <a:stretch>
            <a:fillRect/>
          </a:stretch>
        </p:blipFill>
        <p:spPr>
          <a:xfrm>
            <a:off x="2090331" y="2386827"/>
            <a:ext cx="2261279" cy="1695960"/>
          </a:xfrm>
          <a:prstGeom prst="rect">
            <a:avLst/>
          </a:prstGeom>
          <a:ln>
            <a:noFill/>
          </a:ln>
          <a:effectLst/>
        </p:spPr>
      </p:pic>
      <p:pic>
        <p:nvPicPr>
          <p:cNvPr id="5" name="Picture 2" descr="F:\081201 pharmacie 047.jpg"/>
          <p:cNvPicPr>
            <a:picLocks noChangeAspect="1" noChangeArrowheads="1"/>
          </p:cNvPicPr>
          <p:nvPr/>
        </p:nvPicPr>
        <p:blipFill rotWithShape="1">
          <a:blip r:embed="rId3" cstate="print"/>
          <a:srcRect l="5699" r="4833"/>
          <a:stretch/>
        </p:blipFill>
        <p:spPr bwMode="auto">
          <a:xfrm>
            <a:off x="4869248" y="2348880"/>
            <a:ext cx="2304256" cy="1724188"/>
          </a:xfrm>
          <a:prstGeom prst="rect">
            <a:avLst/>
          </a:prstGeom>
          <a:ln>
            <a:noFill/>
          </a:ln>
          <a:effectLst/>
        </p:spPr>
      </p:pic>
      <p:sp>
        <p:nvSpPr>
          <p:cNvPr id="7" name="ZoneTexte 6"/>
          <p:cNvSpPr txBox="1"/>
          <p:nvPr/>
        </p:nvSpPr>
        <p:spPr>
          <a:xfrm>
            <a:off x="2542094" y="4097201"/>
            <a:ext cx="1441420" cy="646331"/>
          </a:xfrm>
          <a:prstGeom prst="rect">
            <a:avLst/>
          </a:prstGeom>
          <a:noFill/>
        </p:spPr>
        <p:txBody>
          <a:bodyPr wrap="none" rtlCol="0">
            <a:spAutoFit/>
          </a:bodyPr>
          <a:lstStyle/>
          <a:p>
            <a:pPr algn="ctr"/>
            <a:r>
              <a:rPr lang="fr-CH" dirty="0">
                <a:latin typeface="Arial" panose="020B0604020202020204" pitchFamily="34" charset="0"/>
                <a:cs typeface="Arial" panose="020B0604020202020204" pitchFamily="34" charset="0"/>
              </a:rPr>
              <a:t>Circuit du </a:t>
            </a:r>
            <a:br>
              <a:rPr lang="fr-CH" dirty="0">
                <a:latin typeface="Arial" panose="020B0604020202020204" pitchFamily="34" charset="0"/>
                <a:cs typeface="Arial" panose="020B0604020202020204" pitchFamily="34" charset="0"/>
              </a:rPr>
            </a:br>
            <a:r>
              <a:rPr lang="fr-CH" dirty="0">
                <a:latin typeface="Arial" panose="020B0604020202020204" pitchFamily="34" charset="0"/>
                <a:cs typeface="Arial" panose="020B0604020202020204" pitchFamily="34" charset="0"/>
              </a:rPr>
              <a:t>médicament</a:t>
            </a:r>
          </a:p>
        </p:txBody>
      </p:sp>
      <p:sp>
        <p:nvSpPr>
          <p:cNvPr id="8" name="ZoneTexte 7"/>
          <p:cNvSpPr txBox="1"/>
          <p:nvPr/>
        </p:nvSpPr>
        <p:spPr>
          <a:xfrm>
            <a:off x="5129312" y="4097201"/>
            <a:ext cx="1813318" cy="646331"/>
          </a:xfrm>
          <a:prstGeom prst="rect">
            <a:avLst/>
          </a:prstGeom>
          <a:noFill/>
        </p:spPr>
        <p:txBody>
          <a:bodyPr wrap="none" rtlCol="0">
            <a:spAutoFit/>
          </a:bodyPr>
          <a:lstStyle/>
          <a:p>
            <a:pPr algn="ctr"/>
            <a:r>
              <a:rPr lang="fr-CH" dirty="0">
                <a:latin typeface="Arial" panose="020B0604020202020204" pitchFamily="34" charset="0"/>
                <a:cs typeface="Arial" panose="020B0604020202020204" pitchFamily="34" charset="0"/>
              </a:rPr>
              <a:t>Production &amp;</a:t>
            </a:r>
            <a:br>
              <a:rPr lang="fr-CH" dirty="0">
                <a:latin typeface="Arial" panose="020B0604020202020204" pitchFamily="34" charset="0"/>
                <a:cs typeface="Arial" panose="020B0604020202020204" pitchFamily="34" charset="0"/>
              </a:rPr>
            </a:br>
            <a:r>
              <a:rPr lang="fr-CH" dirty="0">
                <a:latin typeface="Arial" panose="020B0604020202020204" pitchFamily="34" charset="0"/>
                <a:cs typeface="Arial" panose="020B0604020202020204" pitchFamily="34" charset="0"/>
              </a:rPr>
              <a:t>Contrôle-qualité</a:t>
            </a:r>
          </a:p>
        </p:txBody>
      </p:sp>
      <p:sp>
        <p:nvSpPr>
          <p:cNvPr id="9" name="ZoneTexte 8"/>
          <p:cNvSpPr txBox="1"/>
          <p:nvPr/>
        </p:nvSpPr>
        <p:spPr>
          <a:xfrm>
            <a:off x="8248572" y="4104950"/>
            <a:ext cx="1287532" cy="646331"/>
          </a:xfrm>
          <a:prstGeom prst="rect">
            <a:avLst/>
          </a:prstGeom>
          <a:noFill/>
        </p:spPr>
        <p:txBody>
          <a:bodyPr wrap="none" rtlCol="0">
            <a:spAutoFit/>
          </a:bodyPr>
          <a:lstStyle/>
          <a:p>
            <a:pPr algn="ctr"/>
            <a:r>
              <a:rPr lang="fr-CH" dirty="0">
                <a:latin typeface="Arial" panose="020B0604020202020204" pitchFamily="34" charset="0"/>
                <a:cs typeface="Arial" panose="020B0604020202020204" pitchFamily="34" charset="0"/>
              </a:rPr>
              <a:t>Pharmacie</a:t>
            </a:r>
            <a:br>
              <a:rPr lang="fr-CH" dirty="0">
                <a:latin typeface="Arial" panose="020B0604020202020204" pitchFamily="34" charset="0"/>
                <a:cs typeface="Arial" panose="020B0604020202020204" pitchFamily="34" charset="0"/>
              </a:rPr>
            </a:br>
            <a:r>
              <a:rPr lang="fr-CH" dirty="0">
                <a:latin typeface="Arial" panose="020B0604020202020204" pitchFamily="34" charset="0"/>
                <a:cs typeface="Arial" panose="020B0604020202020204" pitchFamily="34" charset="0"/>
              </a:rPr>
              <a:t>clinique</a:t>
            </a:r>
          </a:p>
        </p:txBody>
      </p:sp>
      <p:sp>
        <p:nvSpPr>
          <p:cNvPr id="10" name="Freeform 5"/>
          <p:cNvSpPr>
            <a:spLocks/>
          </p:cNvSpPr>
          <p:nvPr/>
        </p:nvSpPr>
        <p:spPr bwMode="auto">
          <a:xfrm>
            <a:off x="2090330" y="1484784"/>
            <a:ext cx="7954936" cy="720080"/>
          </a:xfrm>
          <a:custGeom>
            <a:avLst/>
            <a:gdLst>
              <a:gd name="T0" fmla="*/ 2147483647 w 5809"/>
              <a:gd name="T1" fmla="*/ 0 h 721"/>
              <a:gd name="T2" fmla="*/ 0 w 5809"/>
              <a:gd name="T3" fmla="*/ 533632426 h 721"/>
              <a:gd name="T4" fmla="*/ 2147483647 w 5809"/>
              <a:gd name="T5" fmla="*/ 533632426 h 721"/>
              <a:gd name="T6" fmla="*/ 2147483647 w 5809"/>
              <a:gd name="T7" fmla="*/ 0 h 721"/>
              <a:gd name="T8" fmla="*/ 0 60000 65536"/>
              <a:gd name="T9" fmla="*/ 0 60000 65536"/>
              <a:gd name="T10" fmla="*/ 0 60000 65536"/>
              <a:gd name="T11" fmla="*/ 0 60000 65536"/>
              <a:gd name="T12" fmla="*/ 0 w 5809"/>
              <a:gd name="T13" fmla="*/ 0 h 721"/>
              <a:gd name="T14" fmla="*/ 5809 w 5809"/>
              <a:gd name="T15" fmla="*/ 721 h 721"/>
            </a:gdLst>
            <a:ahLst/>
            <a:cxnLst>
              <a:cxn ang="T8">
                <a:pos x="T0" y="T1"/>
              </a:cxn>
              <a:cxn ang="T9">
                <a:pos x="T2" y="T3"/>
              </a:cxn>
              <a:cxn ang="T10">
                <a:pos x="T4" y="T5"/>
              </a:cxn>
              <a:cxn ang="T11">
                <a:pos x="T6" y="T7"/>
              </a:cxn>
            </a:cxnLst>
            <a:rect l="T12" t="T13" r="T14" b="T15"/>
            <a:pathLst>
              <a:path w="5809" h="721">
                <a:moveTo>
                  <a:pt x="2904" y="0"/>
                </a:moveTo>
                <a:lnTo>
                  <a:pt x="0" y="720"/>
                </a:lnTo>
                <a:lnTo>
                  <a:pt x="5808" y="720"/>
                </a:lnTo>
                <a:lnTo>
                  <a:pt x="2904" y="0"/>
                </a:lnTo>
              </a:path>
            </a:pathLst>
          </a:custGeom>
          <a:solidFill>
            <a:srgbClr val="92D050"/>
          </a:solidFill>
          <a:ln w="12700" cap="rnd" cmpd="sng">
            <a:noFill/>
            <a:prstDash val="solid"/>
            <a:round/>
            <a:headEnd/>
            <a:tailEnd/>
          </a:ln>
        </p:spPr>
        <p:txBody>
          <a:bodyPr/>
          <a:lstStyle/>
          <a:p>
            <a:pPr algn="ctr">
              <a:spcBef>
                <a:spcPts val="1200"/>
              </a:spcBef>
            </a:pPr>
            <a:endParaRPr lang="fr-CH" sz="500" dirty="0">
              <a:latin typeface="Arial" panose="020B0604020202020204" pitchFamily="34" charset="0"/>
              <a:cs typeface="Arial" panose="020B0604020202020204" pitchFamily="34" charset="0"/>
            </a:endParaRPr>
          </a:p>
          <a:p>
            <a:pPr algn="ctr"/>
            <a:r>
              <a:rPr lang="fr-CH" dirty="0">
                <a:latin typeface="Arial" panose="020B0604020202020204" pitchFamily="34" charset="0"/>
                <a:cs typeface="Arial" panose="020B0604020202020204" pitchFamily="34" charset="0"/>
              </a:rPr>
              <a:t>Recommandations</a:t>
            </a:r>
            <a:br>
              <a:rPr lang="fr-CH" dirty="0">
                <a:latin typeface="Arial" panose="020B0604020202020204" pitchFamily="34" charset="0"/>
                <a:cs typeface="Arial" panose="020B0604020202020204" pitchFamily="34" charset="0"/>
              </a:rPr>
            </a:br>
            <a:r>
              <a:rPr lang="fr-CH" dirty="0">
                <a:latin typeface="Arial" panose="020B0604020202020204" pitchFamily="34" charset="0"/>
                <a:cs typeface="Arial" panose="020B0604020202020204" pitchFamily="34" charset="0"/>
              </a:rPr>
              <a:t>d’utilisation des médicaments</a:t>
            </a:r>
          </a:p>
        </p:txBody>
      </p:sp>
      <p:sp>
        <p:nvSpPr>
          <p:cNvPr id="11" name="Rectangle 265"/>
          <p:cNvSpPr>
            <a:spLocks noChangeArrowheads="1"/>
          </p:cNvSpPr>
          <p:nvPr/>
        </p:nvSpPr>
        <p:spPr bwMode="auto">
          <a:xfrm>
            <a:off x="2090330" y="4869161"/>
            <a:ext cx="7954936" cy="377469"/>
          </a:xfrm>
          <a:prstGeom prst="rect">
            <a:avLst/>
          </a:prstGeom>
          <a:solidFill>
            <a:srgbClr val="92D050"/>
          </a:solidFill>
          <a:ln w="12700">
            <a:noFill/>
            <a:miter lim="800000"/>
            <a:headEnd/>
            <a:tailEnd/>
          </a:ln>
        </p:spPr>
        <p:txBody>
          <a:bodyPr wrap="none" anchor="ctr"/>
          <a:lstStyle/>
          <a:p>
            <a:pPr algn="ctr"/>
            <a:r>
              <a:rPr lang="fr-CH" dirty="0">
                <a:latin typeface="Arial" panose="020B0604020202020204" pitchFamily="34" charset="0"/>
                <a:cs typeface="Arial" panose="020B0604020202020204" pitchFamily="34" charset="0"/>
              </a:rPr>
              <a:t>Gestion de la qualité</a:t>
            </a:r>
          </a:p>
        </p:txBody>
      </p:sp>
      <p:sp>
        <p:nvSpPr>
          <p:cNvPr id="12" name="Rectangle 265"/>
          <p:cNvSpPr>
            <a:spLocks noChangeArrowheads="1"/>
          </p:cNvSpPr>
          <p:nvPr/>
        </p:nvSpPr>
        <p:spPr bwMode="auto">
          <a:xfrm>
            <a:off x="2096815" y="5301209"/>
            <a:ext cx="7954936" cy="377469"/>
          </a:xfrm>
          <a:prstGeom prst="rect">
            <a:avLst/>
          </a:prstGeom>
          <a:solidFill>
            <a:srgbClr val="92D050"/>
          </a:solidFill>
          <a:ln w="12700">
            <a:noFill/>
            <a:miter lim="800000"/>
            <a:headEnd/>
            <a:tailEnd/>
          </a:ln>
        </p:spPr>
        <p:txBody>
          <a:bodyPr wrap="none" anchor="ctr"/>
          <a:lstStyle/>
          <a:p>
            <a:pPr algn="ctr"/>
            <a:r>
              <a:rPr lang="fr-CH" dirty="0">
                <a:latin typeface="Arial" panose="020B0604020202020204" pitchFamily="34" charset="0"/>
                <a:cs typeface="Arial" panose="020B0604020202020204" pitchFamily="34" charset="0"/>
              </a:rPr>
              <a:t>Formation et recherche</a:t>
            </a:r>
          </a:p>
        </p:txBody>
      </p:sp>
      <p:pic>
        <p:nvPicPr>
          <p:cNvPr id="13" name="Image 12"/>
          <p:cNvPicPr>
            <a:picLocks noChangeAspect="1"/>
          </p:cNvPicPr>
          <p:nvPr/>
        </p:nvPicPr>
        <p:blipFill rotWithShape="1">
          <a:blip r:embed="rId4">
            <a:extLst>
              <a:ext uri="{28A0092B-C50C-407E-A947-70E740481C1C}">
                <a14:useLocalDpi xmlns:a14="http://schemas.microsoft.com/office/drawing/2010/main" val="0"/>
              </a:ext>
            </a:extLst>
          </a:blip>
          <a:srcRect l="2982" r="4842"/>
          <a:stretch/>
        </p:blipFill>
        <p:spPr>
          <a:xfrm>
            <a:off x="7689778" y="2350039"/>
            <a:ext cx="2371575" cy="1709663"/>
          </a:xfrm>
          <a:prstGeom prst="rect">
            <a:avLst/>
          </a:prstGeom>
        </p:spPr>
      </p:pic>
    </p:spTree>
    <p:extLst>
      <p:ext uri="{BB962C8B-B14F-4D97-AF65-F5344CB8AC3E}">
        <p14:creationId xmlns:p14="http://schemas.microsoft.com/office/powerpoint/2010/main" val="1171502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Pharmacie clinique</a:t>
            </a:r>
            <a:endParaRPr lang="fr-CH" dirty="0"/>
          </a:p>
        </p:txBody>
      </p:sp>
      <p:sp>
        <p:nvSpPr>
          <p:cNvPr id="4" name="ZoneTexte 3"/>
          <p:cNvSpPr txBox="1"/>
          <p:nvPr/>
        </p:nvSpPr>
        <p:spPr>
          <a:xfrm>
            <a:off x="2580063" y="5330736"/>
            <a:ext cx="966931" cy="369332"/>
          </a:xfrm>
          <a:prstGeom prst="rect">
            <a:avLst/>
          </a:prstGeom>
          <a:noFill/>
        </p:spPr>
        <p:txBody>
          <a:bodyPr wrap="none" rtlCol="0">
            <a:spAutoFit/>
          </a:bodyPr>
          <a:lstStyle/>
          <a:p>
            <a:pPr algn="ctr"/>
            <a:r>
              <a:rPr lang="fr-CH" b="1" dirty="0">
                <a:latin typeface="Arial" panose="020B0604020202020204" pitchFamily="34" charset="0"/>
                <a:cs typeface="Arial" panose="020B0604020202020204" pitchFamily="34" charset="0"/>
              </a:rPr>
              <a:t> Entrée</a:t>
            </a:r>
          </a:p>
        </p:txBody>
      </p:sp>
      <p:sp>
        <p:nvSpPr>
          <p:cNvPr id="5" name="ZoneTexte 4"/>
          <p:cNvSpPr txBox="1"/>
          <p:nvPr/>
        </p:nvSpPr>
        <p:spPr>
          <a:xfrm>
            <a:off x="5532547" y="5333592"/>
            <a:ext cx="902811" cy="369332"/>
          </a:xfrm>
          <a:prstGeom prst="rect">
            <a:avLst/>
          </a:prstGeom>
          <a:noFill/>
        </p:spPr>
        <p:txBody>
          <a:bodyPr wrap="none" rtlCol="0">
            <a:spAutoFit/>
          </a:bodyPr>
          <a:lstStyle/>
          <a:p>
            <a:pPr algn="ctr"/>
            <a:r>
              <a:rPr lang="fr-CH" b="1" dirty="0">
                <a:latin typeface="Arial" panose="020B0604020202020204" pitchFamily="34" charset="0"/>
                <a:cs typeface="Arial" panose="020B0604020202020204" pitchFamily="34" charset="0"/>
              </a:rPr>
              <a:t>Séjour</a:t>
            </a:r>
          </a:p>
        </p:txBody>
      </p:sp>
      <p:grpSp>
        <p:nvGrpSpPr>
          <p:cNvPr id="19" name="Groupe 18"/>
          <p:cNvGrpSpPr/>
          <p:nvPr/>
        </p:nvGrpSpPr>
        <p:grpSpPr>
          <a:xfrm>
            <a:off x="5288414" y="2679650"/>
            <a:ext cx="1584176" cy="661845"/>
            <a:chOff x="3795410" y="2751657"/>
            <a:chExt cx="1584176" cy="661845"/>
          </a:xfrm>
        </p:grpSpPr>
        <p:sp>
          <p:nvSpPr>
            <p:cNvPr id="18" name="Rectangle à coins arrondis 17"/>
            <p:cNvSpPr/>
            <p:nvPr/>
          </p:nvSpPr>
          <p:spPr>
            <a:xfrm>
              <a:off x="3795410" y="2751657"/>
              <a:ext cx="1584176" cy="661845"/>
            </a:xfrm>
            <a:prstGeom prst="roundRect">
              <a:avLst/>
            </a:prstGeom>
            <a:solidFill>
              <a:srgbClr val="C00000"/>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H"/>
            </a:p>
          </p:txBody>
        </p:sp>
        <p:sp>
          <p:nvSpPr>
            <p:cNvPr id="6" name="ZoneTexte 5"/>
            <p:cNvSpPr txBox="1"/>
            <p:nvPr/>
          </p:nvSpPr>
          <p:spPr>
            <a:xfrm>
              <a:off x="3852091" y="2767155"/>
              <a:ext cx="1439818" cy="584775"/>
            </a:xfrm>
            <a:prstGeom prst="rect">
              <a:avLst/>
            </a:prstGeom>
            <a:noFill/>
          </p:spPr>
          <p:txBody>
            <a:bodyPr wrap="none" rtlCol="0">
              <a:spAutoFit/>
            </a:bodyPr>
            <a:lstStyle/>
            <a:p>
              <a:pPr algn="ctr"/>
              <a:r>
                <a:rPr lang="fr-CH" sz="1600" b="1" dirty="0">
                  <a:solidFill>
                    <a:schemeClr val="bg1"/>
                  </a:solidFill>
                  <a:latin typeface="Arial" panose="020B0604020202020204" pitchFamily="34" charset="0"/>
                  <a:cs typeface="Arial" panose="020B0604020202020204" pitchFamily="34" charset="0"/>
                </a:rPr>
                <a:t>Prescription</a:t>
              </a:r>
            </a:p>
            <a:p>
              <a:pPr algn="ctr"/>
              <a:r>
                <a:rPr lang="fr-CH" sz="1600" b="1" dirty="0">
                  <a:solidFill>
                    <a:schemeClr val="bg1"/>
                  </a:solidFill>
                  <a:latin typeface="Arial" panose="020B0604020202020204" pitchFamily="34" charset="0"/>
                  <a:cs typeface="Arial" panose="020B0604020202020204" pitchFamily="34" charset="0"/>
                </a:rPr>
                <a:t>inappropriée</a:t>
              </a:r>
            </a:p>
          </p:txBody>
        </p:sp>
      </p:grpSp>
      <p:sp>
        <p:nvSpPr>
          <p:cNvPr id="7" name="ZoneTexte 6"/>
          <p:cNvSpPr txBox="1"/>
          <p:nvPr/>
        </p:nvSpPr>
        <p:spPr>
          <a:xfrm>
            <a:off x="8580214" y="5331405"/>
            <a:ext cx="838691" cy="369332"/>
          </a:xfrm>
          <a:prstGeom prst="rect">
            <a:avLst/>
          </a:prstGeom>
          <a:noFill/>
        </p:spPr>
        <p:txBody>
          <a:bodyPr wrap="none" rtlCol="0">
            <a:spAutoFit/>
          </a:bodyPr>
          <a:lstStyle/>
          <a:p>
            <a:pPr algn="ctr"/>
            <a:r>
              <a:rPr lang="fr-CH" b="1" dirty="0">
                <a:latin typeface="Arial" panose="020B0604020202020204" pitchFamily="34" charset="0"/>
                <a:cs typeface="Arial" panose="020B0604020202020204" pitchFamily="34" charset="0"/>
              </a:rPr>
              <a:t>Sortie</a:t>
            </a:r>
          </a:p>
        </p:txBody>
      </p:sp>
      <p:pic>
        <p:nvPicPr>
          <p:cNvPr id="8" name="Image 7" descr="081203 pharmacie 080.jpg"/>
          <p:cNvPicPr>
            <a:picLocks noChangeAspect="1"/>
          </p:cNvPicPr>
          <p:nvPr/>
        </p:nvPicPr>
        <p:blipFill>
          <a:blip r:embed="rId2" cstate="print"/>
          <a:stretch>
            <a:fillRect/>
          </a:stretch>
        </p:blipFill>
        <p:spPr>
          <a:xfrm>
            <a:off x="4943872" y="3697697"/>
            <a:ext cx="2304256" cy="1540504"/>
          </a:xfrm>
          <a:prstGeom prst="rect">
            <a:avLst/>
          </a:prstGeom>
          <a:ln>
            <a:noFill/>
          </a:ln>
          <a:effectLst/>
        </p:spPr>
      </p:pic>
      <p:grpSp>
        <p:nvGrpSpPr>
          <p:cNvPr id="32" name="Groupe 31"/>
          <p:cNvGrpSpPr/>
          <p:nvPr/>
        </p:nvGrpSpPr>
        <p:grpSpPr>
          <a:xfrm>
            <a:off x="7032105" y="2204864"/>
            <a:ext cx="1777551" cy="864096"/>
            <a:chOff x="5607839" y="2396182"/>
            <a:chExt cx="1777551" cy="864096"/>
          </a:xfrm>
        </p:grpSpPr>
        <p:sp>
          <p:nvSpPr>
            <p:cNvPr id="30" name="Pensées 29"/>
            <p:cNvSpPr/>
            <p:nvPr/>
          </p:nvSpPr>
          <p:spPr>
            <a:xfrm>
              <a:off x="5607839" y="2396182"/>
              <a:ext cx="1777551" cy="864096"/>
            </a:xfrm>
            <a:prstGeom prst="cloudCallout">
              <a:avLst>
                <a:gd name="adj1" fmla="val 32788"/>
                <a:gd name="adj2" fmla="val 82229"/>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CH"/>
            </a:p>
          </p:txBody>
        </p:sp>
        <p:sp>
          <p:nvSpPr>
            <p:cNvPr id="9" name="Rectangle 8"/>
            <p:cNvSpPr/>
            <p:nvPr/>
          </p:nvSpPr>
          <p:spPr>
            <a:xfrm>
              <a:off x="5823299" y="2672674"/>
              <a:ext cx="1457450" cy="338554"/>
            </a:xfrm>
            <a:prstGeom prst="rect">
              <a:avLst/>
            </a:prstGeom>
          </p:spPr>
          <p:txBody>
            <a:bodyPr wrap="none">
              <a:spAutoFit/>
            </a:bodyPr>
            <a:lstStyle/>
            <a:p>
              <a:r>
                <a:rPr lang="fr-CH" sz="1600" dirty="0">
                  <a:latin typeface="Arial" panose="020B0604020202020204" pitchFamily="34" charset="0"/>
                  <a:cs typeface="Arial" panose="020B0604020202020204" pitchFamily="34" charset="0"/>
                </a:rPr>
                <a:t>Réconciliation</a:t>
              </a:r>
              <a:endParaRPr lang="fr-CH" sz="1600" dirty="0"/>
            </a:p>
          </p:txBody>
        </p:sp>
      </p:grpSp>
      <p:grpSp>
        <p:nvGrpSpPr>
          <p:cNvPr id="11" name="Groupe 10"/>
          <p:cNvGrpSpPr/>
          <p:nvPr/>
        </p:nvGrpSpPr>
        <p:grpSpPr>
          <a:xfrm>
            <a:off x="8854954" y="2204864"/>
            <a:ext cx="1777551" cy="864096"/>
            <a:chOff x="7330953" y="2204864"/>
            <a:chExt cx="1777551" cy="864096"/>
          </a:xfrm>
        </p:grpSpPr>
        <p:sp>
          <p:nvSpPr>
            <p:cNvPr id="27" name="Pensées 26"/>
            <p:cNvSpPr/>
            <p:nvPr/>
          </p:nvSpPr>
          <p:spPr>
            <a:xfrm>
              <a:off x="7330953" y="2204864"/>
              <a:ext cx="1777551" cy="864096"/>
            </a:xfrm>
            <a:prstGeom prst="cloudCallout">
              <a:avLst>
                <a:gd name="adj1" fmla="val -21705"/>
                <a:gd name="adj2" fmla="val 83126"/>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CH"/>
            </a:p>
          </p:txBody>
        </p:sp>
        <p:sp>
          <p:nvSpPr>
            <p:cNvPr id="10" name="Rectangle 9"/>
            <p:cNvSpPr/>
            <p:nvPr/>
          </p:nvSpPr>
          <p:spPr>
            <a:xfrm>
              <a:off x="7699340" y="2492896"/>
              <a:ext cx="1095172" cy="338554"/>
            </a:xfrm>
            <a:prstGeom prst="rect">
              <a:avLst/>
            </a:prstGeom>
          </p:spPr>
          <p:txBody>
            <a:bodyPr wrap="none">
              <a:spAutoFit/>
            </a:bodyPr>
            <a:lstStyle/>
            <a:p>
              <a:r>
                <a:rPr lang="fr-CH" sz="1600" dirty="0">
                  <a:latin typeface="Arial" panose="020B0604020202020204" pitchFamily="34" charset="0"/>
                  <a:cs typeface="Arial" panose="020B0604020202020204" pitchFamily="34" charset="0"/>
                </a:rPr>
                <a:t>Education</a:t>
              </a:r>
              <a:endParaRPr lang="fr-CH" sz="1600" dirty="0"/>
            </a:p>
          </p:txBody>
        </p:sp>
      </p:gr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710" y="3753395"/>
            <a:ext cx="2304256" cy="1510053"/>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4193" y="3728149"/>
            <a:ext cx="2271761" cy="1510053"/>
          </a:xfrm>
          <a:prstGeom prst="rect">
            <a:avLst/>
          </a:prstGeom>
        </p:spPr>
      </p:pic>
      <p:grpSp>
        <p:nvGrpSpPr>
          <p:cNvPr id="22" name="Groupe 21"/>
          <p:cNvGrpSpPr/>
          <p:nvPr/>
        </p:nvGrpSpPr>
        <p:grpSpPr>
          <a:xfrm>
            <a:off x="2208974" y="2204864"/>
            <a:ext cx="1777551" cy="864096"/>
            <a:chOff x="684973" y="2420888"/>
            <a:chExt cx="1777551" cy="864096"/>
          </a:xfrm>
        </p:grpSpPr>
        <p:sp>
          <p:nvSpPr>
            <p:cNvPr id="15" name="Pensées 14"/>
            <p:cNvSpPr/>
            <p:nvPr/>
          </p:nvSpPr>
          <p:spPr>
            <a:xfrm>
              <a:off x="684973" y="2420888"/>
              <a:ext cx="1777551" cy="864096"/>
            </a:xfrm>
            <a:prstGeom prst="cloudCallout">
              <a:avLst>
                <a:gd name="adj1" fmla="val 24505"/>
                <a:gd name="adj2" fmla="val 79539"/>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CH"/>
            </a:p>
          </p:txBody>
        </p:sp>
        <p:sp>
          <p:nvSpPr>
            <p:cNvPr id="3" name="Rectangle 2"/>
            <p:cNvSpPr/>
            <p:nvPr/>
          </p:nvSpPr>
          <p:spPr>
            <a:xfrm>
              <a:off x="1007791" y="2698904"/>
              <a:ext cx="1164101" cy="338554"/>
            </a:xfrm>
            <a:prstGeom prst="rect">
              <a:avLst/>
            </a:prstGeom>
          </p:spPr>
          <p:txBody>
            <a:bodyPr wrap="none">
              <a:spAutoFit/>
            </a:bodyPr>
            <a:lstStyle/>
            <a:p>
              <a:r>
                <a:rPr lang="fr-CH" sz="1600" dirty="0">
                  <a:latin typeface="Arial" panose="020B0604020202020204" pitchFamily="34" charset="0"/>
                  <a:cs typeface="Arial" panose="020B0604020202020204" pitchFamily="34" charset="0"/>
                </a:rPr>
                <a:t>Anamnèse</a:t>
              </a:r>
              <a:endParaRPr lang="fr-CH" sz="1600" dirty="0"/>
            </a:p>
          </p:txBody>
        </p:sp>
      </p:grpSp>
      <p:grpSp>
        <p:nvGrpSpPr>
          <p:cNvPr id="24" name="Groupe 23"/>
          <p:cNvGrpSpPr/>
          <p:nvPr/>
        </p:nvGrpSpPr>
        <p:grpSpPr>
          <a:xfrm>
            <a:off x="4118955" y="1325270"/>
            <a:ext cx="1777551" cy="864096"/>
            <a:chOff x="2594954" y="1568202"/>
            <a:chExt cx="1777551" cy="864096"/>
          </a:xfrm>
        </p:grpSpPr>
        <p:sp>
          <p:nvSpPr>
            <p:cNvPr id="23" name="Pensées 22"/>
            <p:cNvSpPr/>
            <p:nvPr/>
          </p:nvSpPr>
          <p:spPr>
            <a:xfrm>
              <a:off x="2594954" y="1568202"/>
              <a:ext cx="1777551" cy="864096"/>
            </a:xfrm>
            <a:prstGeom prst="cloudCallout">
              <a:avLst>
                <a:gd name="adj1" fmla="val 32788"/>
                <a:gd name="adj2" fmla="val 82229"/>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CH"/>
            </a:p>
          </p:txBody>
        </p:sp>
        <p:sp>
          <p:nvSpPr>
            <p:cNvPr id="16" name="ZoneTexte 15"/>
            <p:cNvSpPr txBox="1"/>
            <p:nvPr/>
          </p:nvSpPr>
          <p:spPr>
            <a:xfrm>
              <a:off x="3009554" y="1691114"/>
              <a:ext cx="1039066" cy="584775"/>
            </a:xfrm>
            <a:prstGeom prst="rect">
              <a:avLst/>
            </a:prstGeom>
            <a:noFill/>
          </p:spPr>
          <p:txBody>
            <a:bodyPr wrap="none" rtlCol="0">
              <a:spAutoFit/>
            </a:bodyPr>
            <a:lstStyle/>
            <a:p>
              <a:pPr algn="ctr"/>
              <a:r>
                <a:rPr lang="fr-CH" sz="1600" dirty="0">
                  <a:latin typeface="Arial" panose="020B0604020202020204" pitchFamily="34" charset="0"/>
                  <a:cs typeface="Arial" panose="020B0604020202020204" pitchFamily="34" charset="0"/>
                </a:rPr>
                <a:t>Aide à la </a:t>
              </a:r>
              <a:br>
                <a:rPr lang="fr-CH" sz="1600" dirty="0">
                  <a:latin typeface="Arial" panose="020B0604020202020204" pitchFamily="34" charset="0"/>
                  <a:cs typeface="Arial" panose="020B0604020202020204" pitchFamily="34" charset="0"/>
                </a:rPr>
              </a:br>
              <a:r>
                <a:rPr lang="fr-CH" sz="1600" dirty="0">
                  <a:latin typeface="Arial" panose="020B0604020202020204" pitchFamily="34" charset="0"/>
                  <a:cs typeface="Arial" panose="020B0604020202020204" pitchFamily="34" charset="0"/>
                </a:rPr>
                <a:t>décision</a:t>
              </a:r>
            </a:p>
          </p:txBody>
        </p:sp>
      </p:grpSp>
      <p:grpSp>
        <p:nvGrpSpPr>
          <p:cNvPr id="21" name="Groupe 20"/>
          <p:cNvGrpSpPr/>
          <p:nvPr/>
        </p:nvGrpSpPr>
        <p:grpSpPr>
          <a:xfrm>
            <a:off x="5927244" y="1340768"/>
            <a:ext cx="1777551" cy="864096"/>
            <a:chOff x="4403243" y="1583700"/>
            <a:chExt cx="1777551" cy="864096"/>
          </a:xfrm>
        </p:grpSpPr>
        <p:sp>
          <p:nvSpPr>
            <p:cNvPr id="20" name="Pensées 19"/>
            <p:cNvSpPr/>
            <p:nvPr/>
          </p:nvSpPr>
          <p:spPr>
            <a:xfrm>
              <a:off x="4403243" y="1583700"/>
              <a:ext cx="1777551" cy="864096"/>
            </a:xfrm>
            <a:prstGeom prst="cloudCallout">
              <a:avLst>
                <a:gd name="adj1" fmla="val -21705"/>
                <a:gd name="adj2" fmla="val 83126"/>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CH"/>
            </a:p>
          </p:txBody>
        </p:sp>
        <p:sp>
          <p:nvSpPr>
            <p:cNvPr id="17" name="ZoneTexte 16"/>
            <p:cNvSpPr txBox="1"/>
            <p:nvPr/>
          </p:nvSpPr>
          <p:spPr>
            <a:xfrm>
              <a:off x="4517332" y="1658610"/>
              <a:ext cx="1654620" cy="584775"/>
            </a:xfrm>
            <a:prstGeom prst="rect">
              <a:avLst/>
            </a:prstGeom>
            <a:noFill/>
          </p:spPr>
          <p:txBody>
            <a:bodyPr wrap="none" rtlCol="0">
              <a:spAutoFit/>
            </a:bodyPr>
            <a:lstStyle/>
            <a:p>
              <a:pPr algn="ctr"/>
              <a:r>
                <a:rPr lang="fr-CH" sz="1600" dirty="0">
                  <a:latin typeface="Arial" panose="020B0604020202020204" pitchFamily="34" charset="0"/>
                  <a:cs typeface="Arial" panose="020B0604020202020204" pitchFamily="34" charset="0"/>
                </a:rPr>
                <a:t>Intervention</a:t>
              </a:r>
            </a:p>
            <a:p>
              <a:pPr algn="ctr"/>
              <a:r>
                <a:rPr lang="fr-CH" sz="1600" dirty="0">
                  <a:latin typeface="Arial" panose="020B0604020202020204" pitchFamily="34" charset="0"/>
                  <a:cs typeface="Arial" panose="020B0604020202020204" pitchFamily="34" charset="0"/>
                </a:rPr>
                <a:t>pharmaceutique</a:t>
              </a:r>
            </a:p>
          </p:txBody>
        </p:sp>
      </p:grpSp>
      <p:sp>
        <p:nvSpPr>
          <p:cNvPr id="36" name="Rectangle à coins arrondis 35"/>
          <p:cNvSpPr/>
          <p:nvPr/>
        </p:nvSpPr>
        <p:spPr>
          <a:xfrm>
            <a:off x="1992711" y="3429000"/>
            <a:ext cx="8103243" cy="360040"/>
          </a:xfrm>
          <a:prstGeom prst="round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dirty="0">
                <a:solidFill>
                  <a:schemeClr val="tx1"/>
                </a:solidFill>
                <a:latin typeface="Arial" panose="020B0604020202020204" pitchFamily="34" charset="0"/>
                <a:cs typeface="Arial" panose="020B0604020202020204" pitchFamily="34" charset="0"/>
              </a:rPr>
              <a:t>Sélection des patients à risque</a:t>
            </a:r>
          </a:p>
        </p:txBody>
      </p:sp>
    </p:spTree>
    <p:extLst>
      <p:ext uri="{BB962C8B-B14F-4D97-AF65-F5344CB8AC3E}">
        <p14:creationId xmlns:p14="http://schemas.microsoft.com/office/powerpoint/2010/main" val="174863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75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75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childTnLst>
                                </p:cTn>
                              </p:par>
                            </p:childTnLst>
                          </p:cTn>
                        </p:par>
                        <p:par>
                          <p:cTn id="22" fill="hold">
                            <p:stCondLst>
                              <p:cond delay="750"/>
                            </p:stCondLst>
                            <p:childTnLst>
                              <p:par>
                                <p:cTn id="23" presetID="10" presetClass="entr" presetSubtype="0" fill="hold" nodeType="afterEffect">
                                  <p:stCondLst>
                                    <p:cond delay="5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750"/>
                                        <p:tgtEl>
                                          <p:spTgt spid="32"/>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Pharmacie clinique: le futur ?</a:t>
            </a:r>
            <a:endParaRPr lang="fr-CH" dirty="0"/>
          </a:p>
        </p:txBody>
      </p:sp>
      <p:sp>
        <p:nvSpPr>
          <p:cNvPr id="4" name="ZoneTexte 3"/>
          <p:cNvSpPr txBox="1"/>
          <p:nvPr/>
        </p:nvSpPr>
        <p:spPr>
          <a:xfrm>
            <a:off x="2580063" y="5330736"/>
            <a:ext cx="966931" cy="369332"/>
          </a:xfrm>
          <a:prstGeom prst="rect">
            <a:avLst/>
          </a:prstGeom>
          <a:noFill/>
        </p:spPr>
        <p:txBody>
          <a:bodyPr wrap="none" rtlCol="0">
            <a:spAutoFit/>
          </a:bodyPr>
          <a:lstStyle/>
          <a:p>
            <a:pPr algn="ctr"/>
            <a:r>
              <a:rPr lang="fr-CH" b="1" dirty="0">
                <a:latin typeface="Arial" panose="020B0604020202020204" pitchFamily="34" charset="0"/>
                <a:cs typeface="Arial" panose="020B0604020202020204" pitchFamily="34" charset="0"/>
              </a:rPr>
              <a:t> Entrée</a:t>
            </a:r>
          </a:p>
        </p:txBody>
      </p:sp>
      <p:sp>
        <p:nvSpPr>
          <p:cNvPr id="5" name="ZoneTexte 4"/>
          <p:cNvSpPr txBox="1"/>
          <p:nvPr/>
        </p:nvSpPr>
        <p:spPr>
          <a:xfrm>
            <a:off x="5532547" y="5333592"/>
            <a:ext cx="902811" cy="369332"/>
          </a:xfrm>
          <a:prstGeom prst="rect">
            <a:avLst/>
          </a:prstGeom>
          <a:noFill/>
        </p:spPr>
        <p:txBody>
          <a:bodyPr wrap="none" rtlCol="0">
            <a:spAutoFit/>
          </a:bodyPr>
          <a:lstStyle/>
          <a:p>
            <a:pPr algn="ctr"/>
            <a:r>
              <a:rPr lang="fr-CH" b="1" dirty="0">
                <a:latin typeface="Arial" panose="020B0604020202020204" pitchFamily="34" charset="0"/>
                <a:cs typeface="Arial" panose="020B0604020202020204" pitchFamily="34" charset="0"/>
              </a:rPr>
              <a:t>Séjour</a:t>
            </a:r>
          </a:p>
        </p:txBody>
      </p:sp>
      <p:grpSp>
        <p:nvGrpSpPr>
          <p:cNvPr id="19" name="Groupe 18"/>
          <p:cNvGrpSpPr/>
          <p:nvPr/>
        </p:nvGrpSpPr>
        <p:grpSpPr>
          <a:xfrm>
            <a:off x="5288414" y="2679650"/>
            <a:ext cx="1584176" cy="661845"/>
            <a:chOff x="3795410" y="2751657"/>
            <a:chExt cx="1584176" cy="661845"/>
          </a:xfrm>
        </p:grpSpPr>
        <p:sp>
          <p:nvSpPr>
            <p:cNvPr id="18" name="Rectangle à coins arrondis 17"/>
            <p:cNvSpPr/>
            <p:nvPr/>
          </p:nvSpPr>
          <p:spPr>
            <a:xfrm>
              <a:off x="3795410" y="2751657"/>
              <a:ext cx="1584176" cy="661845"/>
            </a:xfrm>
            <a:prstGeom prst="roundRect">
              <a:avLst/>
            </a:prstGeom>
            <a:solidFill>
              <a:srgbClr val="C00000"/>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H"/>
            </a:p>
          </p:txBody>
        </p:sp>
        <p:sp>
          <p:nvSpPr>
            <p:cNvPr id="6" name="ZoneTexte 5"/>
            <p:cNvSpPr txBox="1"/>
            <p:nvPr/>
          </p:nvSpPr>
          <p:spPr>
            <a:xfrm>
              <a:off x="3852091" y="2767155"/>
              <a:ext cx="1439818" cy="584775"/>
            </a:xfrm>
            <a:prstGeom prst="rect">
              <a:avLst/>
            </a:prstGeom>
            <a:noFill/>
          </p:spPr>
          <p:txBody>
            <a:bodyPr wrap="none" rtlCol="0">
              <a:spAutoFit/>
            </a:bodyPr>
            <a:lstStyle/>
            <a:p>
              <a:pPr algn="ctr"/>
              <a:r>
                <a:rPr lang="fr-CH" sz="1600" b="1" dirty="0">
                  <a:solidFill>
                    <a:schemeClr val="bg1"/>
                  </a:solidFill>
                  <a:latin typeface="Arial" panose="020B0604020202020204" pitchFamily="34" charset="0"/>
                  <a:cs typeface="Arial" panose="020B0604020202020204" pitchFamily="34" charset="0"/>
                </a:rPr>
                <a:t>Prescription</a:t>
              </a:r>
            </a:p>
            <a:p>
              <a:pPr algn="ctr"/>
              <a:r>
                <a:rPr lang="fr-CH" sz="1600" b="1" dirty="0">
                  <a:solidFill>
                    <a:schemeClr val="bg1"/>
                  </a:solidFill>
                  <a:latin typeface="Arial" panose="020B0604020202020204" pitchFamily="34" charset="0"/>
                  <a:cs typeface="Arial" panose="020B0604020202020204" pitchFamily="34" charset="0"/>
                </a:rPr>
                <a:t>inappropriée</a:t>
              </a:r>
            </a:p>
          </p:txBody>
        </p:sp>
      </p:grpSp>
      <p:sp>
        <p:nvSpPr>
          <p:cNvPr id="7" name="ZoneTexte 6"/>
          <p:cNvSpPr txBox="1"/>
          <p:nvPr/>
        </p:nvSpPr>
        <p:spPr>
          <a:xfrm>
            <a:off x="8580214" y="5331405"/>
            <a:ext cx="838691" cy="369332"/>
          </a:xfrm>
          <a:prstGeom prst="rect">
            <a:avLst/>
          </a:prstGeom>
          <a:noFill/>
        </p:spPr>
        <p:txBody>
          <a:bodyPr wrap="none" rtlCol="0">
            <a:spAutoFit/>
          </a:bodyPr>
          <a:lstStyle/>
          <a:p>
            <a:pPr algn="ctr"/>
            <a:r>
              <a:rPr lang="fr-CH" b="1" dirty="0">
                <a:latin typeface="Arial" panose="020B0604020202020204" pitchFamily="34" charset="0"/>
                <a:cs typeface="Arial" panose="020B0604020202020204" pitchFamily="34" charset="0"/>
              </a:rPr>
              <a:t>Sortie</a:t>
            </a:r>
          </a:p>
        </p:txBody>
      </p:sp>
      <p:pic>
        <p:nvPicPr>
          <p:cNvPr id="8" name="Image 7" descr="081203 pharmacie 080.jpg"/>
          <p:cNvPicPr>
            <a:picLocks noChangeAspect="1"/>
          </p:cNvPicPr>
          <p:nvPr/>
        </p:nvPicPr>
        <p:blipFill>
          <a:blip r:embed="rId2" cstate="print"/>
          <a:stretch>
            <a:fillRect/>
          </a:stretch>
        </p:blipFill>
        <p:spPr>
          <a:xfrm>
            <a:off x="4943872" y="3697697"/>
            <a:ext cx="2304256" cy="1540504"/>
          </a:xfrm>
          <a:prstGeom prst="rect">
            <a:avLst/>
          </a:prstGeom>
          <a:ln>
            <a:noFill/>
          </a:ln>
          <a:effectLst/>
        </p:spPr>
      </p:pic>
      <p:grpSp>
        <p:nvGrpSpPr>
          <p:cNvPr id="32" name="Groupe 31"/>
          <p:cNvGrpSpPr/>
          <p:nvPr/>
        </p:nvGrpSpPr>
        <p:grpSpPr>
          <a:xfrm>
            <a:off x="7032105" y="2204864"/>
            <a:ext cx="1777551" cy="864096"/>
            <a:chOff x="5607839" y="2396182"/>
            <a:chExt cx="1777551" cy="864096"/>
          </a:xfrm>
        </p:grpSpPr>
        <p:sp>
          <p:nvSpPr>
            <p:cNvPr id="30" name="Pensées 29"/>
            <p:cNvSpPr/>
            <p:nvPr/>
          </p:nvSpPr>
          <p:spPr>
            <a:xfrm>
              <a:off x="5607839" y="2396182"/>
              <a:ext cx="1777551" cy="864096"/>
            </a:xfrm>
            <a:prstGeom prst="cloudCallout">
              <a:avLst>
                <a:gd name="adj1" fmla="val 32788"/>
                <a:gd name="adj2" fmla="val 82229"/>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CH"/>
            </a:p>
          </p:txBody>
        </p:sp>
        <p:sp>
          <p:nvSpPr>
            <p:cNvPr id="9" name="Rectangle 8"/>
            <p:cNvSpPr/>
            <p:nvPr/>
          </p:nvSpPr>
          <p:spPr>
            <a:xfrm>
              <a:off x="5823299" y="2672674"/>
              <a:ext cx="1457450" cy="338554"/>
            </a:xfrm>
            <a:prstGeom prst="rect">
              <a:avLst/>
            </a:prstGeom>
          </p:spPr>
          <p:txBody>
            <a:bodyPr wrap="none">
              <a:spAutoFit/>
            </a:bodyPr>
            <a:lstStyle/>
            <a:p>
              <a:r>
                <a:rPr lang="fr-CH" sz="1600" dirty="0">
                  <a:latin typeface="Arial" panose="020B0604020202020204" pitchFamily="34" charset="0"/>
                  <a:cs typeface="Arial" panose="020B0604020202020204" pitchFamily="34" charset="0"/>
                </a:rPr>
                <a:t>Réconciliation</a:t>
              </a:r>
              <a:endParaRPr lang="fr-CH" sz="1600" dirty="0"/>
            </a:p>
          </p:txBody>
        </p:sp>
      </p:gr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710" y="3753395"/>
            <a:ext cx="2304256" cy="1510053"/>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4193" y="3728149"/>
            <a:ext cx="2271761" cy="1510053"/>
          </a:xfrm>
          <a:prstGeom prst="rect">
            <a:avLst/>
          </a:prstGeom>
        </p:spPr>
      </p:pic>
      <p:grpSp>
        <p:nvGrpSpPr>
          <p:cNvPr id="22" name="Groupe 21"/>
          <p:cNvGrpSpPr/>
          <p:nvPr/>
        </p:nvGrpSpPr>
        <p:grpSpPr>
          <a:xfrm>
            <a:off x="2208974" y="2204864"/>
            <a:ext cx="1777551" cy="864096"/>
            <a:chOff x="684973" y="2420888"/>
            <a:chExt cx="1777551" cy="864096"/>
          </a:xfrm>
        </p:grpSpPr>
        <p:sp>
          <p:nvSpPr>
            <p:cNvPr id="15" name="Pensées 14"/>
            <p:cNvSpPr/>
            <p:nvPr/>
          </p:nvSpPr>
          <p:spPr>
            <a:xfrm>
              <a:off x="684973" y="2420888"/>
              <a:ext cx="1777551" cy="864096"/>
            </a:xfrm>
            <a:prstGeom prst="cloudCallout">
              <a:avLst>
                <a:gd name="adj1" fmla="val 24505"/>
                <a:gd name="adj2" fmla="val 79539"/>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CH"/>
            </a:p>
          </p:txBody>
        </p:sp>
        <p:sp>
          <p:nvSpPr>
            <p:cNvPr id="3" name="Rectangle 2"/>
            <p:cNvSpPr/>
            <p:nvPr/>
          </p:nvSpPr>
          <p:spPr>
            <a:xfrm>
              <a:off x="1007791" y="2698904"/>
              <a:ext cx="1164101" cy="338554"/>
            </a:xfrm>
            <a:prstGeom prst="rect">
              <a:avLst/>
            </a:prstGeom>
          </p:spPr>
          <p:txBody>
            <a:bodyPr wrap="none">
              <a:spAutoFit/>
            </a:bodyPr>
            <a:lstStyle/>
            <a:p>
              <a:r>
                <a:rPr lang="fr-CH" sz="1600" dirty="0">
                  <a:latin typeface="Arial" panose="020B0604020202020204" pitchFamily="34" charset="0"/>
                  <a:cs typeface="Arial" panose="020B0604020202020204" pitchFamily="34" charset="0"/>
                </a:rPr>
                <a:t>Anamnèse</a:t>
              </a:r>
              <a:endParaRPr lang="fr-CH" sz="1600" dirty="0"/>
            </a:p>
          </p:txBody>
        </p:sp>
      </p:grpSp>
      <p:grpSp>
        <p:nvGrpSpPr>
          <p:cNvPr id="24" name="Groupe 23"/>
          <p:cNvGrpSpPr/>
          <p:nvPr/>
        </p:nvGrpSpPr>
        <p:grpSpPr>
          <a:xfrm>
            <a:off x="4118955" y="1325270"/>
            <a:ext cx="1777551" cy="864096"/>
            <a:chOff x="2594954" y="1568202"/>
            <a:chExt cx="1777551" cy="864096"/>
          </a:xfrm>
        </p:grpSpPr>
        <p:sp>
          <p:nvSpPr>
            <p:cNvPr id="23" name="Pensées 22"/>
            <p:cNvSpPr/>
            <p:nvPr/>
          </p:nvSpPr>
          <p:spPr>
            <a:xfrm>
              <a:off x="2594954" y="1568202"/>
              <a:ext cx="1777551" cy="864096"/>
            </a:xfrm>
            <a:prstGeom prst="cloudCallout">
              <a:avLst>
                <a:gd name="adj1" fmla="val 32788"/>
                <a:gd name="adj2" fmla="val 82229"/>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CH"/>
            </a:p>
          </p:txBody>
        </p:sp>
        <p:sp>
          <p:nvSpPr>
            <p:cNvPr id="16" name="ZoneTexte 15"/>
            <p:cNvSpPr txBox="1"/>
            <p:nvPr/>
          </p:nvSpPr>
          <p:spPr>
            <a:xfrm>
              <a:off x="3009554" y="1691114"/>
              <a:ext cx="1039066" cy="584775"/>
            </a:xfrm>
            <a:prstGeom prst="rect">
              <a:avLst/>
            </a:prstGeom>
            <a:noFill/>
          </p:spPr>
          <p:txBody>
            <a:bodyPr wrap="none" rtlCol="0">
              <a:spAutoFit/>
            </a:bodyPr>
            <a:lstStyle/>
            <a:p>
              <a:pPr algn="ctr"/>
              <a:r>
                <a:rPr lang="fr-CH" sz="1600" dirty="0">
                  <a:latin typeface="Arial" panose="020B0604020202020204" pitchFamily="34" charset="0"/>
                  <a:cs typeface="Arial" panose="020B0604020202020204" pitchFamily="34" charset="0"/>
                </a:rPr>
                <a:t>Aide à la </a:t>
              </a:r>
              <a:br>
                <a:rPr lang="fr-CH" sz="1600" dirty="0">
                  <a:latin typeface="Arial" panose="020B0604020202020204" pitchFamily="34" charset="0"/>
                  <a:cs typeface="Arial" panose="020B0604020202020204" pitchFamily="34" charset="0"/>
                </a:rPr>
              </a:br>
              <a:r>
                <a:rPr lang="fr-CH" sz="1600" dirty="0">
                  <a:latin typeface="Arial" panose="020B0604020202020204" pitchFamily="34" charset="0"/>
                  <a:cs typeface="Arial" panose="020B0604020202020204" pitchFamily="34" charset="0"/>
                </a:rPr>
                <a:t>décision</a:t>
              </a:r>
            </a:p>
          </p:txBody>
        </p:sp>
      </p:grpSp>
      <p:grpSp>
        <p:nvGrpSpPr>
          <p:cNvPr id="21" name="Groupe 20"/>
          <p:cNvGrpSpPr/>
          <p:nvPr/>
        </p:nvGrpSpPr>
        <p:grpSpPr>
          <a:xfrm>
            <a:off x="5927244" y="1340768"/>
            <a:ext cx="1777551" cy="864096"/>
            <a:chOff x="4403243" y="1583700"/>
            <a:chExt cx="1777551" cy="864096"/>
          </a:xfrm>
        </p:grpSpPr>
        <p:sp>
          <p:nvSpPr>
            <p:cNvPr id="20" name="Pensées 19"/>
            <p:cNvSpPr/>
            <p:nvPr/>
          </p:nvSpPr>
          <p:spPr>
            <a:xfrm>
              <a:off x="4403243" y="1583700"/>
              <a:ext cx="1777551" cy="864096"/>
            </a:xfrm>
            <a:prstGeom prst="cloudCallout">
              <a:avLst>
                <a:gd name="adj1" fmla="val -21705"/>
                <a:gd name="adj2" fmla="val 83126"/>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CH"/>
            </a:p>
          </p:txBody>
        </p:sp>
        <p:sp>
          <p:nvSpPr>
            <p:cNvPr id="17" name="ZoneTexte 16"/>
            <p:cNvSpPr txBox="1"/>
            <p:nvPr/>
          </p:nvSpPr>
          <p:spPr>
            <a:xfrm>
              <a:off x="4517332" y="1658610"/>
              <a:ext cx="1654620" cy="584775"/>
            </a:xfrm>
            <a:prstGeom prst="rect">
              <a:avLst/>
            </a:prstGeom>
            <a:noFill/>
          </p:spPr>
          <p:txBody>
            <a:bodyPr wrap="none" rtlCol="0">
              <a:spAutoFit/>
            </a:bodyPr>
            <a:lstStyle/>
            <a:p>
              <a:pPr algn="ctr"/>
              <a:r>
                <a:rPr lang="fr-CH" sz="1600" dirty="0">
                  <a:latin typeface="Arial" panose="020B0604020202020204" pitchFamily="34" charset="0"/>
                  <a:cs typeface="Arial" panose="020B0604020202020204" pitchFamily="34" charset="0"/>
                </a:rPr>
                <a:t>Intervention</a:t>
              </a:r>
            </a:p>
            <a:p>
              <a:pPr algn="ctr"/>
              <a:r>
                <a:rPr lang="fr-CH" sz="1600" dirty="0">
                  <a:latin typeface="Arial" panose="020B0604020202020204" pitchFamily="34" charset="0"/>
                  <a:cs typeface="Arial" panose="020B0604020202020204" pitchFamily="34" charset="0"/>
                </a:rPr>
                <a:t>pharmaceutique</a:t>
              </a:r>
            </a:p>
          </p:txBody>
        </p:sp>
      </p:grpSp>
      <p:sp>
        <p:nvSpPr>
          <p:cNvPr id="36" name="Rectangle à coins arrondis 35"/>
          <p:cNvSpPr/>
          <p:nvPr/>
        </p:nvSpPr>
        <p:spPr>
          <a:xfrm>
            <a:off x="1992711" y="3429000"/>
            <a:ext cx="8103243" cy="360040"/>
          </a:xfrm>
          <a:prstGeom prst="round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dirty="0">
                <a:solidFill>
                  <a:schemeClr val="tx1"/>
                </a:solidFill>
                <a:latin typeface="Arial" panose="020B0604020202020204" pitchFamily="34" charset="0"/>
                <a:cs typeface="Arial" panose="020B0604020202020204" pitchFamily="34" charset="0"/>
              </a:rPr>
              <a:t>Sélection des patients à risque</a:t>
            </a:r>
          </a:p>
        </p:txBody>
      </p:sp>
      <p:grpSp>
        <p:nvGrpSpPr>
          <p:cNvPr id="28" name="Groupe 27"/>
          <p:cNvGrpSpPr/>
          <p:nvPr/>
        </p:nvGrpSpPr>
        <p:grpSpPr>
          <a:xfrm>
            <a:off x="8854954" y="2204864"/>
            <a:ext cx="1777551" cy="864096"/>
            <a:chOff x="7330953" y="2204864"/>
            <a:chExt cx="1777551" cy="864096"/>
          </a:xfrm>
        </p:grpSpPr>
        <p:sp>
          <p:nvSpPr>
            <p:cNvPr id="29" name="Pensées 28"/>
            <p:cNvSpPr/>
            <p:nvPr/>
          </p:nvSpPr>
          <p:spPr>
            <a:xfrm>
              <a:off x="7330953" y="2204864"/>
              <a:ext cx="1777551" cy="864096"/>
            </a:xfrm>
            <a:prstGeom prst="cloudCallout">
              <a:avLst>
                <a:gd name="adj1" fmla="val -21705"/>
                <a:gd name="adj2" fmla="val 83126"/>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CH"/>
            </a:p>
          </p:txBody>
        </p:sp>
        <p:sp>
          <p:nvSpPr>
            <p:cNvPr id="31" name="Rectangle 30"/>
            <p:cNvSpPr/>
            <p:nvPr/>
          </p:nvSpPr>
          <p:spPr>
            <a:xfrm>
              <a:off x="7699340" y="2492896"/>
              <a:ext cx="1095172" cy="338554"/>
            </a:xfrm>
            <a:prstGeom prst="rect">
              <a:avLst/>
            </a:prstGeom>
          </p:spPr>
          <p:txBody>
            <a:bodyPr wrap="none">
              <a:spAutoFit/>
            </a:bodyPr>
            <a:lstStyle/>
            <a:p>
              <a:r>
                <a:rPr lang="fr-CH" sz="1600" dirty="0">
                  <a:latin typeface="Arial" panose="020B0604020202020204" pitchFamily="34" charset="0"/>
                  <a:cs typeface="Arial" panose="020B0604020202020204" pitchFamily="34" charset="0"/>
                </a:rPr>
                <a:t>Education</a:t>
              </a:r>
              <a:endParaRPr lang="fr-CH" sz="1600" dirty="0"/>
            </a:p>
          </p:txBody>
        </p:sp>
      </p:grpSp>
      <p:pic>
        <p:nvPicPr>
          <p:cNvPr id="33" name="Picture 2"/>
          <p:cNvPicPr>
            <a:picLocks noChangeAspect="1" noChangeArrowheads="1"/>
          </p:cNvPicPr>
          <p:nvPr/>
        </p:nvPicPr>
        <p:blipFill rotWithShape="1">
          <a:blip r:embed="rId5"/>
          <a:srcRect l="12080" t="22225" r="66472" b="65059"/>
          <a:stretch/>
        </p:blipFill>
        <p:spPr bwMode="auto">
          <a:xfrm>
            <a:off x="2208973" y="4258956"/>
            <a:ext cx="1888184" cy="629395"/>
          </a:xfrm>
          <a:prstGeom prst="rect">
            <a:avLst/>
          </a:prstGeom>
          <a:ln>
            <a:noFill/>
          </a:ln>
          <a:effectLst/>
        </p:spPr>
      </p:pic>
      <p:pic>
        <p:nvPicPr>
          <p:cNvPr id="35" name="Picture 2"/>
          <p:cNvPicPr>
            <a:picLocks noChangeAspect="1" noChangeArrowheads="1"/>
          </p:cNvPicPr>
          <p:nvPr/>
        </p:nvPicPr>
        <p:blipFill rotWithShape="1">
          <a:blip r:embed="rId5"/>
          <a:srcRect l="12080" t="22225" r="66472" b="65059"/>
          <a:stretch/>
        </p:blipFill>
        <p:spPr bwMode="auto">
          <a:xfrm>
            <a:off x="7976289" y="4251359"/>
            <a:ext cx="1888184" cy="629395"/>
          </a:xfrm>
          <a:prstGeom prst="rect">
            <a:avLst/>
          </a:prstGeom>
          <a:ln>
            <a:noFill/>
          </a:ln>
          <a:effectLst/>
        </p:spPr>
      </p:pic>
      <p:pic>
        <p:nvPicPr>
          <p:cNvPr id="14" name="Image 13"/>
          <p:cNvPicPr>
            <a:picLocks noChangeAspect="1"/>
          </p:cNvPicPr>
          <p:nvPr/>
        </p:nvPicPr>
        <p:blipFill rotWithShape="1">
          <a:blip r:embed="rId6">
            <a:extLst>
              <a:ext uri="{28A0092B-C50C-407E-A947-70E740481C1C}">
                <a14:useLocalDpi xmlns:a14="http://schemas.microsoft.com/office/drawing/2010/main" val="0"/>
              </a:ext>
            </a:extLst>
          </a:blip>
          <a:srcRect l="15024" t="16811" r="13780" b="14171"/>
          <a:stretch/>
        </p:blipFill>
        <p:spPr>
          <a:xfrm>
            <a:off x="5276015" y="4054557"/>
            <a:ext cx="1577978" cy="1018050"/>
          </a:xfrm>
          <a:prstGeom prst="rect">
            <a:avLst/>
          </a:prstGeom>
        </p:spPr>
      </p:pic>
    </p:spTree>
    <p:extLst>
      <p:ext uri="{BB962C8B-B14F-4D97-AF65-F5344CB8AC3E}">
        <p14:creationId xmlns:p14="http://schemas.microsoft.com/office/powerpoint/2010/main" val="85027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75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750"/>
                                        <p:tgtEl>
                                          <p:spTgt spid="22"/>
                                        </p:tgtEl>
                                      </p:cBhvr>
                                    </p:animEffect>
                                    <p:set>
                                      <p:cBhvr>
                                        <p:cTn id="15" dur="1" fill="hold">
                                          <p:stCondLst>
                                            <p:cond delay="749"/>
                                          </p:stCondLst>
                                        </p:cTn>
                                        <p:tgtEl>
                                          <p:spTgt spid="2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750"/>
                                        <p:tgtEl>
                                          <p:spTgt spid="32"/>
                                        </p:tgtEl>
                                      </p:cBhvr>
                                    </p:animEffect>
                                    <p:set>
                                      <p:cBhvr>
                                        <p:cTn id="18" dur="1" fill="hold">
                                          <p:stCondLst>
                                            <p:cond delay="749"/>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childTnLst>
                                </p:cTn>
                              </p:par>
                            </p:childTnLst>
                          </p:cTn>
                        </p:par>
                        <p:par>
                          <p:cTn id="24" fill="hold">
                            <p:stCondLst>
                              <p:cond delay="750"/>
                            </p:stCondLst>
                            <p:childTnLst>
                              <p:par>
                                <p:cTn id="25" presetID="10" presetClass="exit" presetSubtype="0" fill="hold" nodeType="afterEffect">
                                  <p:stCondLst>
                                    <p:cond delay="500"/>
                                  </p:stCondLst>
                                  <p:childTnLst>
                                    <p:animEffect transition="out" filter="fade">
                                      <p:cBhvr>
                                        <p:cTn id="26" dur="750"/>
                                        <p:tgtEl>
                                          <p:spTgt spid="24"/>
                                        </p:tgtEl>
                                      </p:cBhvr>
                                    </p:animEffect>
                                    <p:set>
                                      <p:cBhvr>
                                        <p:cTn id="27" dur="1" fill="hold">
                                          <p:stCondLst>
                                            <p:cond delay="74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750"/>
                                        <p:tgtEl>
                                          <p:spTgt spid="19"/>
                                        </p:tgtEl>
                                      </p:cBhvr>
                                    </p:animEffect>
                                    <p:set>
                                      <p:cBhvr>
                                        <p:cTn id="32" dur="1" fill="hold">
                                          <p:stCondLst>
                                            <p:cond delay="749"/>
                                          </p:stCondLst>
                                        </p:cTn>
                                        <p:tgtEl>
                                          <p:spTgt spid="19"/>
                                        </p:tgtEl>
                                        <p:attrNameLst>
                                          <p:attrName>style.visibility</p:attrName>
                                        </p:attrNameLst>
                                      </p:cBhvr>
                                      <p:to>
                                        <p:strVal val="hidden"/>
                                      </p:to>
                                    </p:set>
                                  </p:childTnLst>
                                </p:cTn>
                              </p:par>
                            </p:childTnLst>
                          </p:cTn>
                        </p:par>
                        <p:par>
                          <p:cTn id="33" fill="hold">
                            <p:stCondLst>
                              <p:cond delay="750"/>
                            </p:stCondLst>
                            <p:childTnLst>
                              <p:par>
                                <p:cTn id="34" presetID="10" presetClass="exit" presetSubtype="0" fill="hold" nodeType="afterEffect">
                                  <p:stCondLst>
                                    <p:cond delay="500"/>
                                  </p:stCondLst>
                                  <p:childTnLst>
                                    <p:animEffect transition="out" filter="fade">
                                      <p:cBhvr>
                                        <p:cTn id="35" dur="750"/>
                                        <p:tgtEl>
                                          <p:spTgt spid="21"/>
                                        </p:tgtEl>
                                      </p:cBhvr>
                                    </p:animEffect>
                                    <p:set>
                                      <p:cBhvr>
                                        <p:cTn id="36" dur="1" fill="hold">
                                          <p:stCondLst>
                                            <p:cond delay="7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grpSp>
        <p:nvGrpSpPr>
          <p:cNvPr id="7" name="Groupe 6"/>
          <p:cNvGrpSpPr/>
          <p:nvPr/>
        </p:nvGrpSpPr>
        <p:grpSpPr>
          <a:xfrm>
            <a:off x="4007768" y="1196752"/>
            <a:ext cx="4124176" cy="5661248"/>
            <a:chOff x="2032000" y="0"/>
            <a:chExt cx="5080000" cy="685800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0"/>
              <a:ext cx="5080000" cy="6858000"/>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15281" r="12782"/>
            <a:stretch/>
          </p:blipFill>
          <p:spPr>
            <a:xfrm>
              <a:off x="3098577" y="2629163"/>
              <a:ext cx="2880320" cy="2664685"/>
            </a:xfrm>
            <a:prstGeom prst="rect">
              <a:avLst/>
            </a:prstGeom>
          </p:spPr>
        </p:pic>
        <p:sp>
          <p:nvSpPr>
            <p:cNvPr id="6" name="Rectangle 5"/>
            <p:cNvSpPr/>
            <p:nvPr/>
          </p:nvSpPr>
          <p:spPr>
            <a:xfrm>
              <a:off x="2555776" y="6597352"/>
              <a:ext cx="3744416" cy="26064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grpSp>
      <p:sp>
        <p:nvSpPr>
          <p:cNvPr id="2" name="Titre 1"/>
          <p:cNvSpPr>
            <a:spLocks noGrp="1"/>
          </p:cNvSpPr>
          <p:nvPr>
            <p:ph type="title"/>
          </p:nvPr>
        </p:nvSpPr>
        <p:spPr/>
        <p:txBody>
          <a:bodyPr/>
          <a:lstStyle/>
          <a:p>
            <a:r>
              <a:rPr lang="fr-CH" dirty="0" smtClean="0">
                <a:solidFill>
                  <a:schemeClr val="bg1"/>
                </a:solidFill>
              </a:rPr>
              <a:t>La mort du pharmacien clinicien ?</a:t>
            </a:r>
            <a:endParaRPr lang="fr-CH" dirty="0">
              <a:solidFill>
                <a:schemeClr val="bg1"/>
              </a:solidFill>
            </a:endParaRPr>
          </a:p>
        </p:txBody>
      </p:sp>
    </p:spTree>
    <p:extLst>
      <p:ext uri="{BB962C8B-B14F-4D97-AF65-F5344CB8AC3E}">
        <p14:creationId xmlns:p14="http://schemas.microsoft.com/office/powerpoint/2010/main" val="1791236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Trouver un piège à l’intelligence artificielle ?</a:t>
            </a:r>
            <a:endParaRPr lang="fr-CH" dirty="0"/>
          </a:p>
        </p:txBody>
      </p:sp>
      <p:pic>
        <p:nvPicPr>
          <p:cNvPr id="1026" name="Picture 2" descr="RÃ©sultat de recherche d'images pour &quot;piÃ¨ge Ã  voiture autonome&quot;"/>
          <p:cNvPicPr>
            <a:picLocks noChangeAspect="1" noChangeArrowheads="1"/>
          </p:cNvPicPr>
          <p:nvPr/>
        </p:nvPicPr>
        <p:blipFill rotWithShape="1">
          <a:blip r:embed="rId3">
            <a:extLst>
              <a:ext uri="{28A0092B-C50C-407E-A947-70E740481C1C}">
                <a14:useLocalDpi xmlns:a14="http://schemas.microsoft.com/office/drawing/2010/main" val="0"/>
              </a:ext>
            </a:extLst>
          </a:blip>
          <a:srcRect t="6930" b="11872"/>
          <a:stretch/>
        </p:blipFill>
        <p:spPr bwMode="auto">
          <a:xfrm>
            <a:off x="1524001" y="1556792"/>
            <a:ext cx="9144000"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043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Miser sur l’intelligence émotionnelle !</a:t>
            </a:r>
            <a:endParaRPr lang="fr-CH" dirty="0"/>
          </a:p>
        </p:txBody>
      </p:sp>
      <p:sp>
        <p:nvSpPr>
          <p:cNvPr id="5" name="Espace réservé du contenu 2"/>
          <p:cNvSpPr>
            <a:spLocks noGrp="1"/>
          </p:cNvSpPr>
          <p:nvPr>
            <p:ph idx="1"/>
          </p:nvPr>
        </p:nvSpPr>
        <p:spPr>
          <a:xfrm>
            <a:off x="6917195" y="1772816"/>
            <a:ext cx="3614193" cy="780678"/>
          </a:xfrm>
          <a:prstGeom prst="rect">
            <a:avLst/>
          </a:prstGeom>
        </p:spPr>
        <p:txBody>
          <a:bodyPr>
            <a:normAutofit/>
          </a:bodyPr>
          <a:lstStyle/>
          <a:p>
            <a:pPr marL="0" indent="0" algn="ctr">
              <a:buNone/>
            </a:pPr>
            <a:r>
              <a:rPr lang="fr-CH" sz="2000" b="1" dirty="0">
                <a:solidFill>
                  <a:srgbClr val="00789C"/>
                </a:solidFill>
              </a:rPr>
              <a:t>Collaboration </a:t>
            </a:r>
            <a:br>
              <a:rPr lang="fr-CH" sz="2000" b="1" dirty="0">
                <a:solidFill>
                  <a:srgbClr val="00789C"/>
                </a:solidFill>
              </a:rPr>
            </a:br>
            <a:r>
              <a:rPr lang="fr-CH" sz="2000" b="1" dirty="0" err="1">
                <a:solidFill>
                  <a:srgbClr val="00789C"/>
                </a:solidFill>
              </a:rPr>
              <a:t>inter-professionnelle</a:t>
            </a:r>
            <a:endParaRPr lang="fr-CH" sz="2000" b="1" dirty="0">
              <a:solidFill>
                <a:srgbClr val="00789C"/>
              </a:solidFill>
            </a:endParaRPr>
          </a:p>
        </p:txBody>
      </p:sp>
      <p:sp>
        <p:nvSpPr>
          <p:cNvPr id="6" name="Espace réservé du contenu 2"/>
          <p:cNvSpPr>
            <a:spLocks noGrp="1"/>
          </p:cNvSpPr>
          <p:nvPr>
            <p:ph idx="4294967295"/>
          </p:nvPr>
        </p:nvSpPr>
        <p:spPr>
          <a:xfrm>
            <a:off x="2005848" y="1778343"/>
            <a:ext cx="3313113" cy="792163"/>
          </a:xfrm>
          <a:prstGeom prst="rect">
            <a:avLst/>
          </a:prstGeom>
        </p:spPr>
        <p:txBody>
          <a:bodyPr>
            <a:normAutofit/>
          </a:bodyPr>
          <a:lstStyle/>
          <a:p>
            <a:pPr marL="0" indent="0" algn="ctr">
              <a:buNone/>
            </a:pPr>
            <a:r>
              <a:rPr lang="fr-CH" sz="2000" b="1" dirty="0" smtClean="0">
                <a:solidFill>
                  <a:srgbClr val="00789C"/>
                </a:solidFill>
              </a:rPr>
              <a:t>Partenariat avec </a:t>
            </a:r>
            <a:r>
              <a:rPr lang="fr-CH" sz="2000" b="1" dirty="0">
                <a:solidFill>
                  <a:srgbClr val="00789C"/>
                </a:solidFill>
              </a:rPr>
              <a:t/>
            </a:r>
            <a:br>
              <a:rPr lang="fr-CH" sz="2000" b="1" dirty="0">
                <a:solidFill>
                  <a:srgbClr val="00789C"/>
                </a:solidFill>
              </a:rPr>
            </a:br>
            <a:r>
              <a:rPr lang="fr-CH" sz="2000" b="1" dirty="0">
                <a:solidFill>
                  <a:srgbClr val="00789C"/>
                </a:solidFill>
              </a:rPr>
              <a:t>le patient</a:t>
            </a:r>
          </a:p>
        </p:txBody>
      </p:sp>
      <p:pic>
        <p:nvPicPr>
          <p:cNvPr id="1026" name="Picture 2" descr="APUSetINFetArmoire"/>
          <p:cNvPicPr>
            <a:picLocks noChangeAspect="1" noChangeArrowheads="1"/>
          </p:cNvPicPr>
          <p:nvPr/>
        </p:nvPicPr>
        <p:blipFill rotWithShape="1">
          <a:blip r:embed="rId2">
            <a:extLst>
              <a:ext uri="{28A0092B-C50C-407E-A947-70E740481C1C}">
                <a14:useLocalDpi xmlns:a14="http://schemas.microsoft.com/office/drawing/2010/main" val="0"/>
              </a:ext>
            </a:extLst>
          </a:blip>
          <a:srcRect t="4471" b="10455"/>
          <a:stretch/>
        </p:blipFill>
        <p:spPr bwMode="auto">
          <a:xfrm>
            <a:off x="6600057" y="2666020"/>
            <a:ext cx="4248471" cy="271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l="10006" r="6614"/>
          <a:stretch/>
        </p:blipFill>
        <p:spPr>
          <a:xfrm>
            <a:off x="1535648" y="2666020"/>
            <a:ext cx="4253515" cy="2694072"/>
          </a:xfrm>
          <a:prstGeom prst="rect">
            <a:avLst/>
          </a:prstGeom>
        </p:spPr>
      </p:pic>
    </p:spTree>
    <p:extLst>
      <p:ext uri="{BB962C8B-B14F-4D97-AF65-F5344CB8AC3E}">
        <p14:creationId xmlns:p14="http://schemas.microsoft.com/office/powerpoint/2010/main" val="1256363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Enjeux managériaux</a:t>
            </a:r>
          </a:p>
        </p:txBody>
      </p:sp>
      <p:sp>
        <p:nvSpPr>
          <p:cNvPr id="4" name="Rectangle 3"/>
          <p:cNvSpPr/>
          <p:nvPr/>
        </p:nvSpPr>
        <p:spPr>
          <a:xfrm>
            <a:off x="0" y="6280513"/>
            <a:ext cx="12192000" cy="584775"/>
          </a:xfrm>
          <a:prstGeom prst="rect">
            <a:avLst/>
          </a:prstGeom>
        </p:spPr>
        <p:txBody>
          <a:bodyPr wrap="square">
            <a:spAutoFit/>
          </a:bodyPr>
          <a:lstStyle/>
          <a:p>
            <a:pPr algn="ctr"/>
            <a:r>
              <a:rPr lang="fr-CH" sz="1600" i="1" dirty="0">
                <a:latin typeface="Arial" panose="020B0604020202020204" pitchFamily="34" charset="0"/>
                <a:cs typeface="Arial" panose="020B0604020202020204" pitchFamily="34" charset="0"/>
              </a:rPr>
              <a:t>https://www.oecd.org/future-of-work/reports-and-data</a:t>
            </a:r>
            <a:r>
              <a:rPr lang="fr-CH" sz="1600" i="1" dirty="0" smtClean="0">
                <a:latin typeface="Arial" panose="020B0604020202020204" pitchFamily="34" charset="0"/>
                <a:cs typeface="Arial" panose="020B0604020202020204" pitchFamily="34" charset="0"/>
              </a:rPr>
              <a:t>/</a:t>
            </a:r>
            <a:br>
              <a:rPr lang="fr-CH" sz="1600" i="1" dirty="0" smtClean="0">
                <a:latin typeface="Arial" panose="020B0604020202020204" pitchFamily="34" charset="0"/>
                <a:cs typeface="Arial" panose="020B0604020202020204" pitchFamily="34" charset="0"/>
              </a:rPr>
            </a:br>
            <a:r>
              <a:rPr lang="fr-CH" sz="1600" i="1" dirty="0" smtClean="0">
                <a:latin typeface="Arial" panose="020B0604020202020204" pitchFamily="34" charset="0"/>
                <a:cs typeface="Arial" panose="020B0604020202020204" pitchFamily="34" charset="0"/>
              </a:rPr>
              <a:t>data-infographics.htm</a:t>
            </a:r>
            <a:endParaRPr lang="fr-CH" sz="1600" i="1" dirty="0">
              <a:latin typeface="Arial" panose="020B0604020202020204" pitchFamily="34" charset="0"/>
              <a:cs typeface="Arial" panose="020B0604020202020204" pitchFamily="34" charset="0"/>
            </a:endParaRPr>
          </a:p>
        </p:txBody>
      </p:sp>
      <p:pic>
        <p:nvPicPr>
          <p:cNvPr id="1026" name="Picture 2" descr="Organisation de coopération et développement économiques | cinfo"/>
          <p:cNvPicPr>
            <a:picLocks noChangeAspect="1" noChangeArrowheads="1"/>
          </p:cNvPicPr>
          <p:nvPr/>
        </p:nvPicPr>
        <p:blipFill rotWithShape="1">
          <a:blip r:embed="rId2">
            <a:extLst>
              <a:ext uri="{28A0092B-C50C-407E-A947-70E740481C1C}">
                <a14:useLocalDpi xmlns:a14="http://schemas.microsoft.com/office/drawing/2010/main" val="0"/>
              </a:ext>
            </a:extLst>
          </a:blip>
          <a:srcRect b="33889"/>
          <a:stretch/>
        </p:blipFill>
        <p:spPr bwMode="auto">
          <a:xfrm>
            <a:off x="8390062" y="544306"/>
            <a:ext cx="3192339" cy="78539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p:cNvGrpSpPr/>
          <p:nvPr/>
        </p:nvGrpSpPr>
        <p:grpSpPr>
          <a:xfrm>
            <a:off x="4846464" y="2132856"/>
            <a:ext cx="3173023" cy="3355988"/>
            <a:chOff x="1340965" y="2074828"/>
            <a:chExt cx="2868686" cy="3118162"/>
          </a:xfrm>
        </p:grpSpPr>
        <p:pic>
          <p:nvPicPr>
            <p:cNvPr id="13" name="Image 12"/>
            <p:cNvPicPr>
              <a:picLocks noChangeAspect="1"/>
            </p:cNvPicPr>
            <p:nvPr/>
          </p:nvPicPr>
          <p:blipFill rotWithShape="1">
            <a:blip r:embed="rId3"/>
            <a:srcRect r="1072"/>
            <a:stretch/>
          </p:blipFill>
          <p:spPr>
            <a:xfrm>
              <a:off x="1340965" y="2203152"/>
              <a:ext cx="2823747" cy="2989838"/>
            </a:xfrm>
            <a:prstGeom prst="rect">
              <a:avLst/>
            </a:prstGeom>
          </p:spPr>
        </p:pic>
        <p:sp>
          <p:nvSpPr>
            <p:cNvPr id="15" name="Rectangle 14"/>
            <p:cNvSpPr/>
            <p:nvPr/>
          </p:nvSpPr>
          <p:spPr>
            <a:xfrm>
              <a:off x="3404969" y="2074828"/>
              <a:ext cx="804682" cy="62547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grpSp>
      <p:grpSp>
        <p:nvGrpSpPr>
          <p:cNvPr id="17" name="Groupe 16"/>
          <p:cNvGrpSpPr/>
          <p:nvPr/>
        </p:nvGrpSpPr>
        <p:grpSpPr>
          <a:xfrm>
            <a:off x="363251" y="2280096"/>
            <a:ext cx="4196753" cy="2533902"/>
            <a:chOff x="363251" y="2316832"/>
            <a:chExt cx="4020401" cy="2382895"/>
          </a:xfrm>
        </p:grpSpPr>
        <p:pic>
          <p:nvPicPr>
            <p:cNvPr id="16" name="Image 15"/>
            <p:cNvPicPr>
              <a:picLocks noChangeAspect="1"/>
            </p:cNvPicPr>
            <p:nvPr/>
          </p:nvPicPr>
          <p:blipFill>
            <a:blip r:embed="rId4"/>
            <a:stretch>
              <a:fillRect/>
            </a:stretch>
          </p:blipFill>
          <p:spPr>
            <a:xfrm>
              <a:off x="363251" y="2316832"/>
              <a:ext cx="3820845" cy="2192288"/>
            </a:xfrm>
            <a:prstGeom prst="rect">
              <a:avLst/>
            </a:prstGeom>
          </p:spPr>
        </p:pic>
        <p:sp>
          <p:nvSpPr>
            <p:cNvPr id="18" name="Rectangle 17"/>
            <p:cNvSpPr/>
            <p:nvPr/>
          </p:nvSpPr>
          <p:spPr>
            <a:xfrm>
              <a:off x="3578970" y="2786720"/>
              <a:ext cx="804682" cy="19130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grpSp>
      <p:grpSp>
        <p:nvGrpSpPr>
          <p:cNvPr id="20" name="Groupe 19"/>
          <p:cNvGrpSpPr/>
          <p:nvPr/>
        </p:nvGrpSpPr>
        <p:grpSpPr>
          <a:xfrm>
            <a:off x="8256240" y="2234718"/>
            <a:ext cx="3744416" cy="2570151"/>
            <a:chOff x="8256240" y="2316832"/>
            <a:chExt cx="3744416" cy="2570151"/>
          </a:xfrm>
        </p:grpSpPr>
        <p:pic>
          <p:nvPicPr>
            <p:cNvPr id="19" name="Image 18"/>
            <p:cNvPicPr>
              <a:picLocks noChangeAspect="1"/>
            </p:cNvPicPr>
            <p:nvPr/>
          </p:nvPicPr>
          <p:blipFill>
            <a:blip r:embed="rId5"/>
            <a:stretch>
              <a:fillRect/>
            </a:stretch>
          </p:blipFill>
          <p:spPr>
            <a:xfrm>
              <a:off x="8256240" y="2316832"/>
              <a:ext cx="3528392" cy="2146251"/>
            </a:xfrm>
            <a:prstGeom prst="rect">
              <a:avLst/>
            </a:prstGeom>
          </p:spPr>
        </p:pic>
        <p:sp>
          <p:nvSpPr>
            <p:cNvPr id="21" name="Rectangle 20"/>
            <p:cNvSpPr/>
            <p:nvPr/>
          </p:nvSpPr>
          <p:spPr>
            <a:xfrm>
              <a:off x="11183888" y="2798751"/>
              <a:ext cx="816768" cy="20882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grpSp>
    </p:spTree>
    <p:extLst>
      <p:ext uri="{BB962C8B-B14F-4D97-AF65-F5344CB8AC3E}">
        <p14:creationId xmlns:p14="http://schemas.microsoft.com/office/powerpoint/2010/main" val="1335020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Enjeux managériaux</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5640" y="1268760"/>
            <a:ext cx="6669482" cy="4587974"/>
          </a:xfrm>
        </p:spPr>
      </p:pic>
      <p:sp>
        <p:nvSpPr>
          <p:cNvPr id="5" name="Rectangle 4"/>
          <p:cNvSpPr/>
          <p:nvPr/>
        </p:nvSpPr>
        <p:spPr>
          <a:xfrm>
            <a:off x="1524000" y="6523583"/>
            <a:ext cx="9144000" cy="338554"/>
          </a:xfrm>
          <a:prstGeom prst="rect">
            <a:avLst/>
          </a:prstGeom>
        </p:spPr>
        <p:txBody>
          <a:bodyPr wrap="square">
            <a:spAutoFit/>
          </a:bodyPr>
          <a:lstStyle/>
          <a:p>
            <a:pPr algn="ctr"/>
            <a:r>
              <a:rPr lang="fr-CH" sz="1600" i="1" dirty="0">
                <a:solidFill>
                  <a:schemeClr val="tx1">
                    <a:lumMod val="65000"/>
                    <a:lumOff val="35000"/>
                  </a:schemeClr>
                </a:solidFill>
                <a:latin typeface="Arial" panose="020B0604020202020204" pitchFamily="34" charset="0"/>
                <a:cs typeface="Arial" panose="020B0604020202020204" pitchFamily="34" charset="0"/>
              </a:rPr>
              <a:t>www.journalducm.com/generations-x-y-z</a:t>
            </a:r>
          </a:p>
        </p:txBody>
      </p:sp>
    </p:spTree>
    <p:extLst>
      <p:ext uri="{BB962C8B-B14F-4D97-AF65-F5344CB8AC3E}">
        <p14:creationId xmlns:p14="http://schemas.microsoft.com/office/powerpoint/2010/main" val="4068020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l="14978" r="16553"/>
          <a:stretch/>
        </p:blipFill>
        <p:spPr>
          <a:xfrm>
            <a:off x="9624392" y="2271744"/>
            <a:ext cx="2304257" cy="3365389"/>
          </a:xfrm>
          <a:prstGeom prst="rect">
            <a:avLst/>
          </a:prstGeom>
        </p:spPr>
      </p:pic>
      <p:sp>
        <p:nvSpPr>
          <p:cNvPr id="4" name="Titre 3"/>
          <p:cNvSpPr>
            <a:spLocks noGrp="1"/>
          </p:cNvSpPr>
          <p:nvPr>
            <p:ph type="title"/>
          </p:nvPr>
        </p:nvSpPr>
        <p:spPr/>
        <p:txBody>
          <a:bodyPr/>
          <a:lstStyle/>
          <a:p>
            <a:r>
              <a:rPr lang="fr-CH" dirty="0" smtClean="0"/>
              <a:t>Les compétences du pharmacien hospitalier 4.0</a:t>
            </a:r>
            <a:endParaRPr lang="fr-CH" dirty="0"/>
          </a:p>
        </p:txBody>
      </p:sp>
      <p:sp>
        <p:nvSpPr>
          <p:cNvPr id="5" name="Espace réservé du contenu 4"/>
          <p:cNvSpPr>
            <a:spLocks noGrp="1"/>
          </p:cNvSpPr>
          <p:nvPr>
            <p:ph idx="1"/>
          </p:nvPr>
        </p:nvSpPr>
        <p:spPr>
          <a:xfrm>
            <a:off x="695401" y="2636912"/>
            <a:ext cx="10887000" cy="3363856"/>
          </a:xfrm>
        </p:spPr>
        <p:txBody>
          <a:bodyPr/>
          <a:lstStyle/>
          <a:p>
            <a:r>
              <a:rPr lang="fr-CH" dirty="0" smtClean="0"/>
              <a:t>Spécialiste du médicament en inter-professionnalité</a:t>
            </a:r>
          </a:p>
          <a:p>
            <a:r>
              <a:rPr lang="fr-CH" dirty="0" smtClean="0"/>
              <a:t>Gestionnaire de technologies innovantes </a:t>
            </a:r>
            <a:r>
              <a:rPr lang="fr-CH" sz="2000" dirty="0" smtClean="0"/>
              <a:t>(</a:t>
            </a:r>
            <a:r>
              <a:rPr lang="fr-CH" sz="2000" dirty="0" err="1" smtClean="0"/>
              <a:t>pharminformaticien</a:t>
            </a:r>
            <a:r>
              <a:rPr lang="fr-CH" sz="2000" dirty="0"/>
              <a:t>)</a:t>
            </a:r>
            <a:endParaRPr lang="fr-CH" sz="2000" dirty="0" smtClean="0"/>
          </a:p>
          <a:p>
            <a:r>
              <a:rPr lang="fr-CH" dirty="0" smtClean="0"/>
              <a:t>Connecteur entre l’hôpital et la communauté</a:t>
            </a:r>
          </a:p>
          <a:p>
            <a:r>
              <a:rPr lang="fr-CH" dirty="0" smtClean="0"/>
              <a:t>Formateur en santé, pour les professionnels et les patients</a:t>
            </a:r>
          </a:p>
          <a:p>
            <a:r>
              <a:rPr lang="fr-CH" dirty="0" smtClean="0"/>
              <a:t>Manager de l’intelligence collective</a:t>
            </a:r>
            <a:endParaRPr lang="fr-CH" dirty="0"/>
          </a:p>
        </p:txBody>
      </p:sp>
    </p:spTree>
    <p:extLst>
      <p:ext uri="{BB962C8B-B14F-4D97-AF65-F5344CB8AC3E}">
        <p14:creationId xmlns:p14="http://schemas.microsoft.com/office/powerpoint/2010/main" val="23757925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ésultat de recherche d'images pour &quot;star trek&quot;">
            <a:hlinkClick r:id="rId2"/>
          </p:cNvPr>
          <p:cNvPicPr>
            <a:picLocks noChangeAspect="1" noChangeArrowheads="1"/>
          </p:cNvPicPr>
          <p:nvPr/>
        </p:nvPicPr>
        <p:blipFill rotWithShape="1">
          <a:blip r:embed="rId3"/>
          <a:srcRect l="12437" t="6801" r="12462" b="17537"/>
          <a:stretch/>
        </p:blipFill>
        <p:spPr bwMode="auto">
          <a:xfrm>
            <a:off x="0" y="-27384"/>
            <a:ext cx="12192000" cy="6912768"/>
          </a:xfrm>
          <a:prstGeom prst="rect">
            <a:avLst/>
          </a:prstGeom>
          <a:noFill/>
        </p:spPr>
      </p:pic>
      <p:sp>
        <p:nvSpPr>
          <p:cNvPr id="2" name="Titre 1"/>
          <p:cNvSpPr>
            <a:spLocks noGrp="1"/>
          </p:cNvSpPr>
          <p:nvPr>
            <p:ph type="title"/>
          </p:nvPr>
        </p:nvSpPr>
        <p:spPr>
          <a:xfrm>
            <a:off x="1055440" y="654418"/>
            <a:ext cx="10887000" cy="1356518"/>
          </a:xfrm>
        </p:spPr>
        <p:txBody>
          <a:bodyPr/>
          <a:lstStyle/>
          <a:p>
            <a:r>
              <a:rPr lang="fr-CH" dirty="0" smtClean="0">
                <a:solidFill>
                  <a:schemeClr val="bg1"/>
                </a:solidFill>
              </a:rPr>
              <a:t>Conclusion</a:t>
            </a:r>
            <a:endParaRPr lang="fr-CH" dirty="0">
              <a:solidFill>
                <a:schemeClr val="bg1"/>
              </a:solidFill>
            </a:endParaRPr>
          </a:p>
        </p:txBody>
      </p:sp>
      <p:sp>
        <p:nvSpPr>
          <p:cNvPr id="7" name="Rectangle à coins arrondis 6"/>
          <p:cNvSpPr/>
          <p:nvPr/>
        </p:nvSpPr>
        <p:spPr>
          <a:xfrm>
            <a:off x="407368" y="1338958"/>
            <a:ext cx="7416824" cy="3109202"/>
          </a:xfrm>
          <a:prstGeom prst="roundRect">
            <a:avLst>
              <a:gd name="adj" fmla="val 12850"/>
            </a:avLst>
          </a:prstGeom>
          <a:solidFill>
            <a:schemeClr val="bg1">
              <a:lumMod val="95000"/>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271463" indent="-271463">
              <a:spcBef>
                <a:spcPts val="600"/>
              </a:spcBef>
              <a:buFont typeface="Arial" pitchFamily="34" charset="0"/>
              <a:buChar char="•"/>
            </a:pPr>
            <a:r>
              <a:rPr lang="en-US" sz="2400" dirty="0">
                <a:solidFill>
                  <a:srgbClr val="00789C"/>
                </a:solidFill>
                <a:latin typeface="Arial" panose="020B0604020202020204" pitchFamily="34" charset="0"/>
                <a:cs typeface="Arial" panose="020B0604020202020204" pitchFamily="34" charset="0"/>
              </a:rPr>
              <a:t>De </a:t>
            </a:r>
            <a:r>
              <a:rPr lang="en-US" sz="2400" dirty="0" err="1">
                <a:solidFill>
                  <a:srgbClr val="00789C"/>
                </a:solidFill>
                <a:latin typeface="Arial" panose="020B0604020202020204" pitchFamily="34" charset="0"/>
                <a:cs typeface="Arial" panose="020B0604020202020204" pitchFamily="34" charset="0"/>
              </a:rPr>
              <a:t>grandes</a:t>
            </a:r>
            <a:r>
              <a:rPr lang="en-US" sz="2400" dirty="0">
                <a:solidFill>
                  <a:srgbClr val="00789C"/>
                </a:solidFill>
                <a:latin typeface="Arial" panose="020B0604020202020204" pitchFamily="34" charset="0"/>
                <a:cs typeface="Arial" panose="020B0604020202020204" pitchFamily="34" charset="0"/>
              </a:rPr>
              <a:t> mutations </a:t>
            </a:r>
            <a:r>
              <a:rPr lang="en-US" sz="2400" dirty="0" err="1">
                <a:solidFill>
                  <a:srgbClr val="00789C"/>
                </a:solidFill>
                <a:latin typeface="Arial" panose="020B0604020202020204" pitchFamily="34" charset="0"/>
                <a:cs typeface="Arial" panose="020B0604020202020204" pitchFamily="34" charset="0"/>
              </a:rPr>
              <a:t>sont</a:t>
            </a:r>
            <a:r>
              <a:rPr lang="en-US" sz="2400" dirty="0">
                <a:solidFill>
                  <a:srgbClr val="00789C"/>
                </a:solidFill>
                <a:latin typeface="Arial" panose="020B0604020202020204" pitchFamily="34" charset="0"/>
                <a:cs typeface="Arial" panose="020B0604020202020204" pitchFamily="34" charset="0"/>
              </a:rPr>
              <a:t> </a:t>
            </a:r>
            <a:r>
              <a:rPr lang="en-US" sz="2400" dirty="0" err="1">
                <a:solidFill>
                  <a:srgbClr val="00789C"/>
                </a:solidFill>
                <a:latin typeface="Arial" panose="020B0604020202020204" pitchFamily="34" charset="0"/>
                <a:cs typeface="Arial" panose="020B0604020202020204" pitchFamily="34" charset="0"/>
              </a:rPr>
              <a:t>en</a:t>
            </a:r>
            <a:r>
              <a:rPr lang="en-US" sz="2400" dirty="0">
                <a:solidFill>
                  <a:srgbClr val="00789C"/>
                </a:solidFill>
                <a:latin typeface="Arial" panose="020B0604020202020204" pitchFamily="34" charset="0"/>
                <a:cs typeface="Arial" panose="020B0604020202020204" pitchFamily="34" charset="0"/>
              </a:rPr>
              <a:t> </a:t>
            </a:r>
            <a:r>
              <a:rPr lang="en-US" sz="2400" dirty="0" err="1">
                <a:solidFill>
                  <a:srgbClr val="00789C"/>
                </a:solidFill>
                <a:latin typeface="Arial" panose="020B0604020202020204" pitchFamily="34" charset="0"/>
                <a:cs typeface="Arial" panose="020B0604020202020204" pitchFamily="34" charset="0"/>
              </a:rPr>
              <a:t>vue</a:t>
            </a:r>
            <a:r>
              <a:rPr lang="en-US" sz="2400" dirty="0">
                <a:solidFill>
                  <a:srgbClr val="00789C"/>
                </a:solidFill>
                <a:latin typeface="Arial" panose="020B0604020202020204" pitchFamily="34" charset="0"/>
                <a:cs typeface="Arial" panose="020B0604020202020204" pitchFamily="34" charset="0"/>
              </a:rPr>
              <a:t> </a:t>
            </a:r>
            <a:r>
              <a:rPr lang="en-US" sz="2400" dirty="0" err="1">
                <a:solidFill>
                  <a:srgbClr val="00789C"/>
                </a:solidFill>
                <a:latin typeface="Arial" panose="020B0604020202020204" pitchFamily="34" charset="0"/>
                <a:cs typeface="Arial" panose="020B0604020202020204" pitchFamily="34" charset="0"/>
              </a:rPr>
              <a:t>dans</a:t>
            </a:r>
            <a:r>
              <a:rPr lang="en-US" sz="2400" dirty="0">
                <a:solidFill>
                  <a:srgbClr val="00789C"/>
                </a:solidFill>
                <a:latin typeface="Arial" panose="020B0604020202020204" pitchFamily="34" charset="0"/>
                <a:cs typeface="Arial" panose="020B0604020202020204" pitchFamily="34" charset="0"/>
              </a:rPr>
              <a:t> le </a:t>
            </a:r>
            <a:r>
              <a:rPr lang="en-US" sz="2400" dirty="0" err="1">
                <a:solidFill>
                  <a:srgbClr val="00789C"/>
                </a:solidFill>
                <a:latin typeface="Arial" panose="020B0604020202020204" pitchFamily="34" charset="0"/>
                <a:cs typeface="Arial" panose="020B0604020202020204" pitchFamily="34" charset="0"/>
              </a:rPr>
              <a:t>système</a:t>
            </a:r>
            <a:r>
              <a:rPr lang="en-US" sz="2400" dirty="0">
                <a:solidFill>
                  <a:srgbClr val="00789C"/>
                </a:solidFill>
                <a:latin typeface="Arial" panose="020B0604020202020204" pitchFamily="34" charset="0"/>
                <a:cs typeface="Arial" panose="020B0604020202020204" pitchFamily="34" charset="0"/>
              </a:rPr>
              <a:t> de santé</a:t>
            </a:r>
          </a:p>
          <a:p>
            <a:pPr marL="271463" indent="-271463">
              <a:spcBef>
                <a:spcPts val="600"/>
              </a:spcBef>
              <a:buFont typeface="Arial" pitchFamily="34" charset="0"/>
              <a:buChar char="•"/>
            </a:pPr>
            <a:r>
              <a:rPr lang="en-US" sz="2400" dirty="0">
                <a:solidFill>
                  <a:srgbClr val="00789C"/>
                </a:solidFill>
                <a:latin typeface="Arial" panose="020B0604020202020204" pitchFamily="34" charset="0"/>
                <a:cs typeface="Arial" panose="020B0604020202020204" pitchFamily="34" charset="0"/>
              </a:rPr>
              <a:t>Ne pas </a:t>
            </a:r>
            <a:r>
              <a:rPr lang="en-US" sz="2400" dirty="0" err="1">
                <a:solidFill>
                  <a:srgbClr val="00789C"/>
                </a:solidFill>
                <a:latin typeface="Arial" panose="020B0604020202020204" pitchFamily="34" charset="0"/>
                <a:cs typeface="Arial" panose="020B0604020202020204" pitchFamily="34" charset="0"/>
              </a:rPr>
              <a:t>penser</a:t>
            </a:r>
            <a:r>
              <a:rPr lang="en-US" sz="2400" dirty="0">
                <a:solidFill>
                  <a:srgbClr val="00789C"/>
                </a:solidFill>
                <a:latin typeface="Arial" panose="020B0604020202020204" pitchFamily="34" charset="0"/>
                <a:cs typeface="Arial" panose="020B0604020202020204" pitchFamily="34" charset="0"/>
              </a:rPr>
              <a:t> que nous ne </a:t>
            </a:r>
            <a:r>
              <a:rPr lang="en-US" sz="2400" dirty="0" err="1">
                <a:solidFill>
                  <a:srgbClr val="00789C"/>
                </a:solidFill>
                <a:latin typeface="Arial" panose="020B0604020202020204" pitchFamily="34" charset="0"/>
                <a:cs typeface="Arial" panose="020B0604020202020204" pitchFamily="34" charset="0"/>
              </a:rPr>
              <a:t>serons</a:t>
            </a:r>
            <a:r>
              <a:rPr lang="en-US" sz="2400" dirty="0">
                <a:solidFill>
                  <a:srgbClr val="00789C"/>
                </a:solidFill>
                <a:latin typeface="Arial" panose="020B0604020202020204" pitchFamily="34" charset="0"/>
                <a:cs typeface="Arial" panose="020B0604020202020204" pitchFamily="34" charset="0"/>
              </a:rPr>
              <a:t> pas </a:t>
            </a:r>
            <a:r>
              <a:rPr lang="en-US" sz="2400" dirty="0" err="1">
                <a:solidFill>
                  <a:srgbClr val="00789C"/>
                </a:solidFill>
                <a:latin typeface="Arial" panose="020B0604020202020204" pitchFamily="34" charset="0"/>
                <a:cs typeface="Arial" panose="020B0604020202020204" pitchFamily="34" charset="0"/>
              </a:rPr>
              <a:t>impactés</a:t>
            </a:r>
            <a:endParaRPr lang="en-US" sz="2400" dirty="0">
              <a:solidFill>
                <a:srgbClr val="00789C"/>
              </a:solidFill>
              <a:latin typeface="Arial" panose="020B0604020202020204" pitchFamily="34" charset="0"/>
              <a:cs typeface="Arial" panose="020B0604020202020204" pitchFamily="34" charset="0"/>
            </a:endParaRPr>
          </a:p>
          <a:p>
            <a:pPr marL="271463" indent="-271463">
              <a:spcBef>
                <a:spcPts val="600"/>
              </a:spcBef>
              <a:buFont typeface="Arial" pitchFamily="34" charset="0"/>
              <a:buChar char="•"/>
            </a:pPr>
            <a:r>
              <a:rPr lang="en-US" sz="2400" dirty="0">
                <a:solidFill>
                  <a:srgbClr val="00789C"/>
                </a:solidFill>
                <a:latin typeface="Arial" panose="020B0604020202020204" pitchFamily="34" charset="0"/>
                <a:cs typeface="Arial" panose="020B0604020202020204" pitchFamily="34" charset="0"/>
              </a:rPr>
              <a:t>Il </a:t>
            </a:r>
            <a:r>
              <a:rPr lang="en-US" sz="2400" dirty="0" err="1">
                <a:solidFill>
                  <a:srgbClr val="00789C"/>
                </a:solidFill>
                <a:latin typeface="Arial" panose="020B0604020202020204" pitchFamily="34" charset="0"/>
                <a:cs typeface="Arial" panose="020B0604020202020204" pitchFamily="34" charset="0"/>
              </a:rPr>
              <a:t>est</a:t>
            </a:r>
            <a:r>
              <a:rPr lang="en-US" sz="2400" dirty="0">
                <a:solidFill>
                  <a:srgbClr val="00789C"/>
                </a:solidFill>
                <a:latin typeface="Arial" panose="020B0604020202020204" pitchFamily="34" charset="0"/>
                <a:cs typeface="Arial" panose="020B0604020202020204" pitchFamily="34" charset="0"/>
              </a:rPr>
              <a:t> </a:t>
            </a:r>
            <a:r>
              <a:rPr lang="en-US" sz="2400" dirty="0" err="1">
                <a:solidFill>
                  <a:srgbClr val="00789C"/>
                </a:solidFill>
                <a:latin typeface="Arial" panose="020B0604020202020204" pitchFamily="34" charset="0"/>
                <a:cs typeface="Arial" panose="020B0604020202020204" pitchFamily="34" charset="0"/>
              </a:rPr>
              <a:t>nécessaire</a:t>
            </a:r>
            <a:r>
              <a:rPr lang="en-US" sz="2400" dirty="0">
                <a:solidFill>
                  <a:srgbClr val="00789C"/>
                </a:solidFill>
                <a:latin typeface="Arial" panose="020B0604020202020204" pitchFamily="34" charset="0"/>
                <a:cs typeface="Arial" panose="020B0604020202020204" pitchFamily="34" charset="0"/>
              </a:rPr>
              <a:t> </a:t>
            </a:r>
            <a:r>
              <a:rPr lang="en-US" sz="2400" dirty="0" err="1">
                <a:solidFill>
                  <a:srgbClr val="00789C"/>
                </a:solidFill>
                <a:latin typeface="Arial" panose="020B0604020202020204" pitchFamily="34" charset="0"/>
                <a:cs typeface="Arial" panose="020B0604020202020204" pitchFamily="34" charset="0"/>
              </a:rPr>
              <a:t>d’anticiper</a:t>
            </a:r>
            <a:endParaRPr lang="en-US" sz="2400" dirty="0">
              <a:solidFill>
                <a:srgbClr val="00789C"/>
              </a:solidFill>
              <a:latin typeface="Arial" panose="020B0604020202020204" pitchFamily="34" charset="0"/>
              <a:cs typeface="Arial" panose="020B0604020202020204" pitchFamily="34" charset="0"/>
            </a:endParaRPr>
          </a:p>
          <a:p>
            <a:pPr marL="271463" indent="-271463">
              <a:spcBef>
                <a:spcPts val="600"/>
              </a:spcBef>
              <a:buFont typeface="Arial" pitchFamily="34" charset="0"/>
              <a:buChar char="•"/>
            </a:pPr>
            <a:r>
              <a:rPr lang="en-US" sz="2400" dirty="0">
                <a:solidFill>
                  <a:srgbClr val="00789C"/>
                </a:solidFill>
                <a:latin typeface="Arial" panose="020B0604020202020204" pitchFamily="34" charset="0"/>
                <a:cs typeface="Arial" panose="020B0604020202020204" pitchFamily="34" charset="0"/>
              </a:rPr>
              <a:t>Il </a:t>
            </a:r>
            <a:r>
              <a:rPr lang="en-US" sz="2400" dirty="0" err="1">
                <a:solidFill>
                  <a:srgbClr val="00789C"/>
                </a:solidFill>
                <a:latin typeface="Arial" panose="020B0604020202020204" pitchFamily="34" charset="0"/>
                <a:cs typeface="Arial" panose="020B0604020202020204" pitchFamily="34" charset="0"/>
              </a:rPr>
              <a:t>faut</a:t>
            </a:r>
            <a:r>
              <a:rPr lang="en-US" sz="2400" dirty="0">
                <a:solidFill>
                  <a:srgbClr val="00789C"/>
                </a:solidFill>
                <a:latin typeface="Arial" panose="020B0604020202020204" pitchFamily="34" charset="0"/>
                <a:cs typeface="Arial" panose="020B0604020202020204" pitchFamily="34" charset="0"/>
              </a:rPr>
              <a:t> </a:t>
            </a:r>
            <a:r>
              <a:rPr lang="en-US" sz="2400" dirty="0" err="1">
                <a:solidFill>
                  <a:srgbClr val="00789C"/>
                </a:solidFill>
                <a:latin typeface="Arial" panose="020B0604020202020204" pitchFamily="34" charset="0"/>
                <a:cs typeface="Arial" panose="020B0604020202020204" pitchFamily="34" charset="0"/>
              </a:rPr>
              <a:t>utiliser</a:t>
            </a:r>
            <a:r>
              <a:rPr lang="en-US" sz="2400" dirty="0">
                <a:solidFill>
                  <a:srgbClr val="00789C"/>
                </a:solidFill>
                <a:latin typeface="Arial" panose="020B0604020202020204" pitchFamily="34" charset="0"/>
                <a:cs typeface="Arial" panose="020B0604020202020204" pitchFamily="34" charset="0"/>
              </a:rPr>
              <a:t> </a:t>
            </a:r>
            <a:r>
              <a:rPr lang="en-US" sz="2400" dirty="0" err="1">
                <a:solidFill>
                  <a:srgbClr val="00789C"/>
                </a:solidFill>
                <a:latin typeface="Arial" panose="020B0604020202020204" pitchFamily="34" charset="0"/>
                <a:cs typeface="Arial" panose="020B0604020202020204" pitchFamily="34" charset="0"/>
              </a:rPr>
              <a:t>intelligemment</a:t>
            </a:r>
            <a:r>
              <a:rPr lang="en-US" sz="2400" dirty="0">
                <a:solidFill>
                  <a:srgbClr val="00789C"/>
                </a:solidFill>
                <a:latin typeface="Arial" panose="020B0604020202020204" pitchFamily="34" charset="0"/>
                <a:cs typeface="Arial" panose="020B0604020202020204" pitchFamily="34" charset="0"/>
              </a:rPr>
              <a:t> les technologies</a:t>
            </a:r>
          </a:p>
          <a:p>
            <a:pPr marL="271463" indent="-271463">
              <a:spcBef>
                <a:spcPts val="600"/>
              </a:spcBef>
              <a:buFont typeface="Arial" pitchFamily="34" charset="0"/>
              <a:buChar char="•"/>
            </a:pPr>
            <a:r>
              <a:rPr lang="en-US" sz="2400" dirty="0">
                <a:solidFill>
                  <a:srgbClr val="00789C"/>
                </a:solidFill>
                <a:latin typeface="Arial" panose="020B0604020202020204" pitchFamily="34" charset="0"/>
                <a:cs typeface="Arial" panose="020B0604020202020204" pitchFamily="34" charset="0"/>
              </a:rPr>
              <a:t>La relation </a:t>
            </a:r>
            <a:r>
              <a:rPr lang="en-US" sz="2400" dirty="0" err="1">
                <a:solidFill>
                  <a:srgbClr val="00789C"/>
                </a:solidFill>
                <a:latin typeface="Arial" panose="020B0604020202020204" pitchFamily="34" charset="0"/>
                <a:cs typeface="Arial" panose="020B0604020202020204" pitchFamily="34" charset="0"/>
              </a:rPr>
              <a:t>humaine</a:t>
            </a:r>
            <a:r>
              <a:rPr lang="en-US" sz="2400" dirty="0">
                <a:solidFill>
                  <a:srgbClr val="00789C"/>
                </a:solidFill>
                <a:latin typeface="Arial" panose="020B0604020202020204" pitchFamily="34" charset="0"/>
                <a:cs typeface="Arial" panose="020B0604020202020204" pitchFamily="34" charset="0"/>
              </a:rPr>
              <a:t> ne sera </a:t>
            </a:r>
            <a:r>
              <a:rPr lang="en-US" sz="2400" dirty="0" err="1">
                <a:solidFill>
                  <a:srgbClr val="00789C"/>
                </a:solidFill>
                <a:latin typeface="Arial" panose="020B0604020202020204" pitchFamily="34" charset="0"/>
                <a:cs typeface="Arial" panose="020B0604020202020204" pitchFamily="34" charset="0"/>
              </a:rPr>
              <a:t>jamais</a:t>
            </a:r>
            <a:r>
              <a:rPr lang="en-US" sz="2400" dirty="0">
                <a:solidFill>
                  <a:srgbClr val="00789C"/>
                </a:solidFill>
                <a:latin typeface="Arial" panose="020B0604020202020204" pitchFamily="34" charset="0"/>
                <a:cs typeface="Arial" panose="020B0604020202020204" pitchFamily="34" charset="0"/>
              </a:rPr>
              <a:t> </a:t>
            </a:r>
            <a:r>
              <a:rPr lang="en-US" sz="2400" dirty="0" err="1">
                <a:solidFill>
                  <a:srgbClr val="00789C"/>
                </a:solidFill>
                <a:latin typeface="Arial" panose="020B0604020202020204" pitchFamily="34" charset="0"/>
                <a:cs typeface="Arial" panose="020B0604020202020204" pitchFamily="34" charset="0"/>
              </a:rPr>
              <a:t>remplacée</a:t>
            </a:r>
            <a:r>
              <a:rPr lang="en-US" sz="2400" dirty="0">
                <a:solidFill>
                  <a:srgbClr val="00789C"/>
                </a:solidFill>
                <a:latin typeface="Arial" panose="020B0604020202020204" pitchFamily="34" charset="0"/>
                <a:cs typeface="Arial" panose="020B0604020202020204" pitchFamily="34" charset="0"/>
              </a:rPr>
              <a:t> par un robot</a:t>
            </a:r>
          </a:p>
        </p:txBody>
      </p:sp>
      <p:sp>
        <p:nvSpPr>
          <p:cNvPr id="8" name="Rectangle à coins arrondis 7"/>
          <p:cNvSpPr/>
          <p:nvPr/>
        </p:nvSpPr>
        <p:spPr>
          <a:xfrm>
            <a:off x="5663952" y="4774387"/>
            <a:ext cx="6067869" cy="1784769"/>
          </a:xfrm>
          <a:prstGeom prst="roundRect">
            <a:avLst>
              <a:gd name="adj" fmla="val 12850"/>
            </a:avLst>
          </a:prstGeom>
          <a:solidFill>
            <a:schemeClr val="bg1">
              <a:lumMod val="95000"/>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fr-CH" sz="2400" dirty="0">
                <a:solidFill>
                  <a:srgbClr val="00789C"/>
                </a:solidFill>
                <a:latin typeface="Arial" panose="020B0604020202020204" pitchFamily="34" charset="0"/>
                <a:cs typeface="Arial" panose="020B0604020202020204" pitchFamily="34" charset="0"/>
              </a:rPr>
              <a:t>L’objectif est d’arriver à une intelligence humaine augmentée plutôt qu’une IA complètement automatisée et indépendante de l’intelligence humaine</a:t>
            </a:r>
          </a:p>
        </p:txBody>
      </p:sp>
    </p:spTree>
    <p:extLst>
      <p:ext uri="{BB962C8B-B14F-4D97-AF65-F5344CB8AC3E}">
        <p14:creationId xmlns:p14="http://schemas.microsoft.com/office/powerpoint/2010/main" val="373833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sp>
        <p:nvSpPr>
          <p:cNvPr id="12" name="Titre 1"/>
          <p:cNvSpPr>
            <a:spLocks noGrp="1"/>
          </p:cNvSpPr>
          <p:nvPr>
            <p:ph type="title"/>
          </p:nvPr>
        </p:nvSpPr>
        <p:spPr/>
        <p:txBody>
          <a:bodyPr/>
          <a:lstStyle/>
          <a:p>
            <a:r>
              <a:rPr lang="fr-CH" cap="none" dirty="0" smtClean="0">
                <a:solidFill>
                  <a:schemeClr val="bg1"/>
                </a:solidFill>
              </a:rPr>
              <a:t>Trop de travail ? </a:t>
            </a:r>
            <a:br>
              <a:rPr lang="fr-CH" cap="none" dirty="0" smtClean="0">
                <a:solidFill>
                  <a:schemeClr val="bg1"/>
                </a:solidFill>
              </a:rPr>
            </a:br>
            <a:r>
              <a:rPr lang="fr-CH" cap="none" dirty="0" smtClean="0">
                <a:solidFill>
                  <a:schemeClr val="bg1"/>
                </a:solidFill>
              </a:rPr>
              <a:t>Pourquoi pas un clone numérique ?</a:t>
            </a:r>
            <a:endParaRPr lang="fr-CH" cap="none" dirty="0">
              <a:solidFill>
                <a:schemeClr val="bg1"/>
              </a:solidFill>
            </a:endParaRPr>
          </a:p>
        </p:txBody>
      </p:sp>
      <p:pic>
        <p:nvPicPr>
          <p:cNvPr id="3" name="PresentatriceClo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459" b="12783"/>
          <a:stretch/>
        </p:blipFill>
        <p:spPr>
          <a:xfrm>
            <a:off x="2286473" y="1988841"/>
            <a:ext cx="7704856" cy="4320480"/>
          </a:xfrm>
          <a:prstGeom prst="rect">
            <a:avLst/>
          </a:prstGeom>
        </p:spPr>
      </p:pic>
    </p:spTree>
    <p:extLst>
      <p:ext uri="{BB962C8B-B14F-4D97-AF65-F5344CB8AC3E}">
        <p14:creationId xmlns:p14="http://schemas.microsoft.com/office/powerpoint/2010/main" val="138619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smtClean="0"/>
              <a:t>Médecine personnalisée</a:t>
            </a:r>
            <a:endParaRPr lang="fr-CH" dirty="0"/>
          </a:p>
        </p:txBody>
      </p:sp>
      <p:pic>
        <p:nvPicPr>
          <p:cNvPr id="4" name="Picture 2" descr="Résultat de recherche d'images pour &quot;big data en médecine&quot;">
            <a:hlinkClick r:id="rId2"/>
          </p:cNvPr>
          <p:cNvPicPr>
            <a:picLocks noChangeAspect="1" noChangeArrowheads="1"/>
          </p:cNvPicPr>
          <p:nvPr/>
        </p:nvPicPr>
        <p:blipFill>
          <a:blip r:embed="rId3"/>
          <a:srcRect/>
          <a:stretch>
            <a:fillRect/>
          </a:stretch>
        </p:blipFill>
        <p:spPr bwMode="auto">
          <a:xfrm>
            <a:off x="695401" y="2046041"/>
            <a:ext cx="4916183" cy="3004334"/>
          </a:xfrm>
          <a:prstGeom prst="rect">
            <a:avLst/>
          </a:prstGeom>
          <a:noFill/>
        </p:spPr>
      </p:pic>
      <p:sp>
        <p:nvSpPr>
          <p:cNvPr id="5" name="Espace réservé du contenu 2"/>
          <p:cNvSpPr txBox="1">
            <a:spLocks/>
          </p:cNvSpPr>
          <p:nvPr/>
        </p:nvSpPr>
        <p:spPr>
          <a:xfrm>
            <a:off x="5802711" y="2780928"/>
            <a:ext cx="5760640" cy="1728192"/>
          </a:xfrm>
          <a:prstGeom prst="rect">
            <a:avLst/>
          </a:prstGeom>
        </p:spPr>
        <p:txBody>
          <a:bodyPr vert="horz" lIns="0" tIns="45720" rIns="91440" bIns="0" rtlCol="0">
            <a:normAutofit/>
          </a:bodyPr>
          <a:lstStyle>
            <a:lvl1pPr marL="342900" indent="-342900" algn="l" defTabSz="457200" rtl="0" eaLnBrk="1" latinLnBrk="0" hangingPunct="1">
              <a:spcBef>
                <a:spcPct val="20000"/>
              </a:spcBef>
              <a:buClr>
                <a:schemeClr val="tx1">
                  <a:lumMod val="75000"/>
                  <a:lumOff val="25000"/>
                </a:schemeClr>
              </a:buClr>
              <a:buSzPct val="100000"/>
              <a:buFontTx/>
              <a:buBlip>
                <a:blip r:embed="rId4"/>
              </a:buBlip>
              <a:defRPr sz="2400" kern="1200" baseline="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SzPct val="100000"/>
              <a:buFontTx/>
              <a:buBlip>
                <a:blip r:embed="rId4"/>
              </a:buBlip>
              <a:defRPr sz="2000" kern="1200">
                <a:solidFill>
                  <a:schemeClr val="tx1">
                    <a:lumMod val="65000"/>
                    <a:lumOff val="35000"/>
                  </a:schemeClr>
                </a:solidFill>
                <a:latin typeface="Arial"/>
                <a:ea typeface="+mn-ea"/>
                <a:cs typeface="+mn-cs"/>
              </a:defRPr>
            </a:lvl2pPr>
            <a:lvl3pPr marL="1143000" indent="-228600" algn="l" defTabSz="457200" rtl="0" eaLnBrk="1" latinLnBrk="0" hangingPunct="1">
              <a:spcBef>
                <a:spcPct val="20000"/>
              </a:spcBef>
              <a:buSzPct val="100000"/>
              <a:buFontTx/>
              <a:buBlip>
                <a:blip r:embed="rId4"/>
              </a:buBlip>
              <a:defRPr sz="1800" kern="1200">
                <a:solidFill>
                  <a:schemeClr val="tx1">
                    <a:lumMod val="65000"/>
                    <a:lumOff val="35000"/>
                  </a:schemeClr>
                </a:solidFill>
                <a:latin typeface="Arial"/>
                <a:ea typeface="+mn-ea"/>
                <a:cs typeface="+mn-cs"/>
              </a:defRPr>
            </a:lvl3pPr>
            <a:lvl4pPr marL="1600200" indent="-228600" algn="l" defTabSz="457200" rtl="0" eaLnBrk="1" latinLnBrk="0" hangingPunct="1">
              <a:spcBef>
                <a:spcPct val="20000"/>
              </a:spcBef>
              <a:buSzPct val="100000"/>
              <a:buFontTx/>
              <a:buBlip>
                <a:blip r:embed="rId4"/>
              </a:buBlip>
              <a:defRPr sz="1800" kern="1200">
                <a:solidFill>
                  <a:schemeClr val="tx1">
                    <a:lumMod val="65000"/>
                    <a:lumOff val="35000"/>
                  </a:schemeClr>
                </a:solidFill>
                <a:latin typeface="Arial"/>
                <a:ea typeface="+mn-ea"/>
                <a:cs typeface="+mn-cs"/>
              </a:defRPr>
            </a:lvl4pPr>
            <a:lvl5pPr marL="2057400" indent="-228600" algn="l" defTabSz="457200" rtl="0" eaLnBrk="1" latinLnBrk="0" hangingPunct="1">
              <a:spcBef>
                <a:spcPct val="20000"/>
              </a:spcBef>
              <a:buSzPct val="100000"/>
              <a:buFontTx/>
              <a:buBlip>
                <a:blip r:embed="rId4"/>
              </a:buBlip>
              <a:defRPr sz="1600" kern="1200">
                <a:solidFill>
                  <a:schemeClr val="tx1">
                    <a:lumMod val="65000"/>
                    <a:lumOff val="3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fr-CH" b="1" dirty="0">
                <a:solidFill>
                  <a:srgbClr val="00789C"/>
                </a:solidFill>
              </a:rPr>
              <a:t>Médicaments </a:t>
            </a:r>
            <a:r>
              <a:rPr lang="fr-CH" b="1" dirty="0" smtClean="0">
                <a:solidFill>
                  <a:srgbClr val="00789C"/>
                </a:solidFill>
              </a:rPr>
              <a:t>de </a:t>
            </a:r>
            <a:r>
              <a:rPr lang="fr-CH" b="1" dirty="0">
                <a:solidFill>
                  <a:srgbClr val="00789C"/>
                </a:solidFill>
              </a:rPr>
              <a:t>thérapie innovante:</a:t>
            </a:r>
          </a:p>
          <a:p>
            <a:pPr marL="0" indent="0" algn="r">
              <a:buNone/>
            </a:pPr>
            <a:r>
              <a:rPr lang="fr-CH" b="1" dirty="0">
                <a:solidFill>
                  <a:srgbClr val="00789C"/>
                </a:solidFill>
              </a:rPr>
              <a:t>Infrastructures</a:t>
            </a:r>
          </a:p>
          <a:p>
            <a:pPr marL="0" indent="0" algn="r">
              <a:buNone/>
            </a:pPr>
            <a:r>
              <a:rPr lang="fr-CH" b="1" dirty="0">
                <a:solidFill>
                  <a:srgbClr val="00789C"/>
                </a:solidFill>
              </a:rPr>
              <a:t>Formation</a:t>
            </a:r>
          </a:p>
        </p:txBody>
      </p:sp>
    </p:spTree>
    <p:extLst>
      <p:ext uri="{BB962C8B-B14F-4D97-AF65-F5344CB8AC3E}">
        <p14:creationId xmlns:p14="http://schemas.microsoft.com/office/powerpoint/2010/main" val="2533419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sp>
        <p:nvSpPr>
          <p:cNvPr id="12" name="Titre 1"/>
          <p:cNvSpPr>
            <a:spLocks noGrp="1"/>
          </p:cNvSpPr>
          <p:nvPr>
            <p:ph type="title"/>
          </p:nvPr>
        </p:nvSpPr>
        <p:spPr/>
        <p:txBody>
          <a:bodyPr/>
          <a:lstStyle/>
          <a:p>
            <a:r>
              <a:rPr lang="fr-CH" cap="none" dirty="0" smtClean="0">
                <a:solidFill>
                  <a:schemeClr val="bg1"/>
                </a:solidFill>
              </a:rPr>
              <a:t>… et dans nos vies quotidiennes…</a:t>
            </a:r>
            <a:endParaRPr lang="fr-CH" cap="none" dirty="0">
              <a:solidFill>
                <a:schemeClr val="bg1"/>
              </a:solidFill>
            </a:endParaRPr>
          </a:p>
        </p:txBody>
      </p:sp>
      <p:pic>
        <p:nvPicPr>
          <p:cNvPr id="3" name="le-robot-qui-rac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75520" y="1564525"/>
            <a:ext cx="8640960" cy="4860540"/>
          </a:xfrm>
          <a:prstGeom prst="rect">
            <a:avLst/>
          </a:prstGeom>
        </p:spPr>
      </p:pic>
    </p:spTree>
    <p:extLst>
      <p:ext uri="{BB962C8B-B14F-4D97-AF65-F5344CB8AC3E}">
        <p14:creationId xmlns:p14="http://schemas.microsoft.com/office/powerpoint/2010/main" val="28215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5197" r="5953" b="16662"/>
          <a:stretch/>
        </p:blipFill>
        <p:spPr>
          <a:xfrm>
            <a:off x="-24680" y="-819471"/>
            <a:ext cx="12313368" cy="7704856"/>
          </a:xfrm>
          <a:prstGeom prst="rect">
            <a:avLst/>
          </a:prstGeom>
        </p:spPr>
      </p:pic>
      <p:sp>
        <p:nvSpPr>
          <p:cNvPr id="6" name="Rectangle à coins arrondis 5"/>
          <p:cNvSpPr/>
          <p:nvPr/>
        </p:nvSpPr>
        <p:spPr>
          <a:xfrm>
            <a:off x="551384" y="4941166"/>
            <a:ext cx="5112567" cy="1512169"/>
          </a:xfrm>
          <a:prstGeom prst="roundRect">
            <a:avLst>
              <a:gd name="adj" fmla="val 12850"/>
            </a:avLst>
          </a:prstGeom>
          <a:solidFill>
            <a:schemeClr val="bg1">
              <a:lumMod val="95000"/>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fr-CH" sz="2400" dirty="0">
              <a:solidFill>
                <a:srgbClr val="00789C"/>
              </a:solidFill>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729545" y="4989040"/>
            <a:ext cx="4934407" cy="1464296"/>
          </a:xfrm>
        </p:spPr>
        <p:txBody>
          <a:bodyPr>
            <a:normAutofit/>
          </a:bodyPr>
          <a:lstStyle/>
          <a:p>
            <a:pPr marL="0" indent="0">
              <a:buNone/>
            </a:pPr>
            <a:r>
              <a:rPr lang="fr-CH" dirty="0">
                <a:solidFill>
                  <a:srgbClr val="00789C"/>
                </a:solidFill>
              </a:rPr>
              <a:t>Pr Pascal Bonnabry</a:t>
            </a:r>
          </a:p>
          <a:p>
            <a:pPr marL="0" indent="0">
              <a:spcBef>
                <a:spcPts val="0"/>
              </a:spcBef>
              <a:buNone/>
            </a:pPr>
            <a:r>
              <a:rPr lang="fr-CH" sz="2000" dirty="0">
                <a:solidFill>
                  <a:srgbClr val="00789C"/>
                </a:solidFill>
              </a:rPr>
              <a:t>Pharmacien-chef</a:t>
            </a:r>
          </a:p>
          <a:p>
            <a:pPr marL="0" indent="0">
              <a:spcBef>
                <a:spcPts val="0"/>
              </a:spcBef>
              <a:buNone/>
            </a:pPr>
            <a:r>
              <a:rPr lang="fr-CH" sz="2000" dirty="0">
                <a:solidFill>
                  <a:srgbClr val="00789C"/>
                </a:solidFill>
              </a:rPr>
              <a:t>Hôpitaux Universitaires de Genève (HUG</a:t>
            </a:r>
            <a:r>
              <a:rPr lang="fr-CH" sz="2000" dirty="0" smtClean="0">
                <a:solidFill>
                  <a:srgbClr val="00789C"/>
                </a:solidFill>
              </a:rPr>
              <a:t>)</a:t>
            </a:r>
            <a:endParaRPr lang="fr-CH" sz="2000" dirty="0">
              <a:solidFill>
                <a:srgbClr val="00789C"/>
              </a:solidFill>
            </a:endParaRPr>
          </a:p>
          <a:p>
            <a:pPr marL="0" indent="0">
              <a:spcBef>
                <a:spcPts val="0"/>
              </a:spcBef>
              <a:buNone/>
            </a:pPr>
            <a:r>
              <a:rPr lang="fr-CH" sz="2000" dirty="0" smtClean="0">
                <a:solidFill>
                  <a:srgbClr val="00789C"/>
                </a:solidFill>
              </a:rPr>
              <a:t>Pascal.Bonnabry@hcuge.ch</a:t>
            </a:r>
            <a:endParaRPr lang="fr-CH" dirty="0" smtClean="0">
              <a:solidFill>
                <a:srgbClr val="00789C"/>
              </a:solidFill>
            </a:endParaRPr>
          </a:p>
        </p:txBody>
      </p:sp>
    </p:spTree>
    <p:extLst>
      <p:ext uri="{BB962C8B-B14F-4D97-AF65-F5344CB8AC3E}">
        <p14:creationId xmlns:p14="http://schemas.microsoft.com/office/powerpoint/2010/main" val="205730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ggy Bank, Money, Finance, Banking, Currency, C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8" y="-40192"/>
            <a:ext cx="12904303" cy="7742582"/>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p:cNvSpPr>
            <a:spLocks noGrp="1"/>
          </p:cNvSpPr>
          <p:nvPr>
            <p:ph type="title"/>
          </p:nvPr>
        </p:nvSpPr>
        <p:spPr/>
        <p:txBody>
          <a:bodyPr/>
          <a:lstStyle/>
          <a:p>
            <a:r>
              <a:rPr lang="fr-CH" dirty="0"/>
              <a:t>Médecine personnalisée</a:t>
            </a:r>
          </a:p>
        </p:txBody>
      </p:sp>
      <p:grpSp>
        <p:nvGrpSpPr>
          <p:cNvPr id="7" name="Groupe 6"/>
          <p:cNvGrpSpPr/>
          <p:nvPr/>
        </p:nvGrpSpPr>
        <p:grpSpPr>
          <a:xfrm>
            <a:off x="7464152" y="3284984"/>
            <a:ext cx="5076935" cy="706007"/>
            <a:chOff x="369296" y="1265360"/>
            <a:chExt cx="5076935" cy="810130"/>
          </a:xfrm>
        </p:grpSpPr>
        <p:sp>
          <p:nvSpPr>
            <p:cNvPr id="8" name="ZoneTexte 7"/>
            <p:cNvSpPr txBox="1"/>
            <p:nvPr/>
          </p:nvSpPr>
          <p:spPr>
            <a:xfrm>
              <a:off x="369296" y="1265360"/>
              <a:ext cx="4414732" cy="764131"/>
            </a:xfrm>
            <a:prstGeom prst="rect">
              <a:avLst/>
            </a:prstGeom>
            <a:solidFill>
              <a:srgbClr val="C00000"/>
            </a:solidFill>
          </p:spPr>
          <p:txBody>
            <a:bodyPr wrap="square" rtlCol="0">
              <a:spAutoFit/>
            </a:bodyPr>
            <a:lstStyle/>
            <a:p>
              <a:pPr>
                <a:buNone/>
              </a:pPr>
              <a:endParaRPr lang="fr-CH" sz="2000" dirty="0">
                <a:solidFill>
                  <a:schemeClr val="bg1"/>
                </a:solidFill>
                <a:latin typeface="Arial" panose="020B0604020202020204" pitchFamily="34" charset="0"/>
                <a:cs typeface="Arial" panose="020B0604020202020204" pitchFamily="34" charset="0"/>
              </a:endParaRPr>
            </a:p>
          </p:txBody>
        </p:sp>
        <p:sp>
          <p:nvSpPr>
            <p:cNvPr id="9" name="Titre 1"/>
            <p:cNvSpPr txBox="1">
              <a:spLocks/>
            </p:cNvSpPr>
            <p:nvPr/>
          </p:nvSpPr>
          <p:spPr>
            <a:xfrm>
              <a:off x="729336" y="1400696"/>
              <a:ext cx="4716895" cy="674794"/>
            </a:xfrm>
            <a:prstGeom prst="rect">
              <a:avLst/>
            </a:prstGeom>
            <a:noFill/>
          </p:spPr>
          <p:txBody>
            <a:bodyPr vert="horz" lIns="0" tIns="0" rIns="0" bIns="0" rtlCol="0" anchor="t" anchorCtr="0">
              <a:noAutofit/>
            </a:bodyPr>
            <a:lstStyle>
              <a:lvl1pPr algn="l" defTabSz="457200" rtl="0" eaLnBrk="1" latinLnBrk="0" hangingPunct="1">
                <a:spcBef>
                  <a:spcPct val="0"/>
                </a:spcBef>
                <a:buNone/>
                <a:defRPr sz="3200" b="1" kern="1200" cap="none" baseline="0">
                  <a:solidFill>
                    <a:schemeClr val="tx1">
                      <a:lumMod val="65000"/>
                      <a:lumOff val="35000"/>
                    </a:schemeClr>
                  </a:solidFill>
                  <a:latin typeface="Arial"/>
                  <a:ea typeface="+mj-ea"/>
                  <a:cs typeface="+mj-cs"/>
                </a:defRPr>
              </a:lvl1pPr>
            </a:lstStyle>
            <a:p>
              <a:r>
                <a:rPr lang="fr-CH" sz="2400" dirty="0" smtClean="0">
                  <a:solidFill>
                    <a:schemeClr val="bg1"/>
                  </a:solidFill>
                </a:rPr>
                <a:t>Enjeux économiques +++</a:t>
              </a:r>
              <a:endParaRPr lang="fr-CH" sz="2400" dirty="0">
                <a:solidFill>
                  <a:schemeClr val="bg1"/>
                </a:solidFill>
              </a:endParaRPr>
            </a:p>
          </p:txBody>
        </p:sp>
      </p:grpSp>
      <p:grpSp>
        <p:nvGrpSpPr>
          <p:cNvPr id="10" name="Groupe 9"/>
          <p:cNvGrpSpPr/>
          <p:nvPr/>
        </p:nvGrpSpPr>
        <p:grpSpPr>
          <a:xfrm>
            <a:off x="453616" y="5085184"/>
            <a:ext cx="6794512" cy="1119123"/>
            <a:chOff x="4727848" y="4294285"/>
            <a:chExt cx="6794512" cy="1119123"/>
          </a:xfrm>
        </p:grpSpPr>
        <p:sp>
          <p:nvSpPr>
            <p:cNvPr id="11" name="ZoneTexte 10"/>
            <p:cNvSpPr txBox="1"/>
            <p:nvPr/>
          </p:nvSpPr>
          <p:spPr>
            <a:xfrm>
              <a:off x="4727848" y="4294285"/>
              <a:ext cx="6794512" cy="936000"/>
            </a:xfrm>
            <a:prstGeom prst="rect">
              <a:avLst/>
            </a:prstGeom>
            <a:solidFill>
              <a:srgbClr val="C00000"/>
            </a:solidFill>
          </p:spPr>
          <p:txBody>
            <a:bodyPr wrap="square" rtlCol="0">
              <a:spAutoFit/>
            </a:bodyPr>
            <a:lstStyle/>
            <a:p>
              <a:pPr>
                <a:buNone/>
              </a:pPr>
              <a:endParaRPr lang="fr-CH" sz="2000" dirty="0">
                <a:solidFill>
                  <a:schemeClr val="bg1"/>
                </a:solidFill>
                <a:latin typeface="Arial" panose="020B0604020202020204" pitchFamily="34" charset="0"/>
                <a:cs typeface="Arial" panose="020B0604020202020204" pitchFamily="34" charset="0"/>
              </a:endParaRPr>
            </a:p>
          </p:txBody>
        </p:sp>
        <p:sp>
          <p:nvSpPr>
            <p:cNvPr id="12" name="Titre 1"/>
            <p:cNvSpPr txBox="1">
              <a:spLocks/>
            </p:cNvSpPr>
            <p:nvPr/>
          </p:nvSpPr>
          <p:spPr>
            <a:xfrm>
              <a:off x="4943872" y="4405296"/>
              <a:ext cx="6336704" cy="1008112"/>
            </a:xfrm>
            <a:prstGeom prst="rect">
              <a:avLst/>
            </a:prstGeom>
          </p:spPr>
          <p:txBody>
            <a:bodyPr vert="horz" lIns="0" tIns="0" rIns="0" bIns="0" rtlCol="0" anchor="t" anchorCtr="0">
              <a:normAutofit/>
            </a:bodyPr>
            <a:lstStyle>
              <a:lvl1pPr algn="l" defTabSz="457200" rtl="0" eaLnBrk="1" latinLnBrk="0" hangingPunct="1">
                <a:spcBef>
                  <a:spcPct val="0"/>
                </a:spcBef>
                <a:buNone/>
                <a:defRPr sz="3200" b="1" kern="1200" cap="none" baseline="0">
                  <a:solidFill>
                    <a:schemeClr val="tx1">
                      <a:lumMod val="65000"/>
                      <a:lumOff val="35000"/>
                    </a:schemeClr>
                  </a:solidFill>
                  <a:latin typeface="Arial"/>
                  <a:ea typeface="+mj-ea"/>
                  <a:cs typeface="+mj-cs"/>
                </a:defRPr>
              </a:lvl1pPr>
            </a:lstStyle>
            <a:p>
              <a:r>
                <a:rPr lang="fr-CH" sz="2400" dirty="0" smtClean="0">
                  <a:solidFill>
                    <a:schemeClr val="bg1"/>
                  </a:solidFill>
                </a:rPr>
                <a:t>L’intelligence artificielle permettra-t-elle </a:t>
              </a:r>
              <a:br>
                <a:rPr lang="fr-CH" sz="2400" dirty="0" smtClean="0">
                  <a:solidFill>
                    <a:schemeClr val="bg1"/>
                  </a:solidFill>
                </a:rPr>
              </a:br>
              <a:r>
                <a:rPr lang="fr-CH" sz="2400" dirty="0" smtClean="0">
                  <a:solidFill>
                    <a:schemeClr val="bg1"/>
                  </a:solidFill>
                </a:rPr>
                <a:t>de faire des économies ?</a:t>
              </a:r>
              <a:endParaRPr lang="fr-CH" sz="2400" dirty="0">
                <a:solidFill>
                  <a:schemeClr val="bg1"/>
                </a:solidFill>
              </a:endParaRPr>
            </a:p>
          </p:txBody>
        </p:sp>
      </p:grpSp>
    </p:spTree>
    <p:extLst>
      <p:ext uri="{BB962C8B-B14F-4D97-AF65-F5344CB8AC3E}">
        <p14:creationId xmlns:p14="http://schemas.microsoft.com/office/powerpoint/2010/main" val="3999726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2"/>
          <p:cNvSpPr>
            <a:spLocks noGrp="1" noChangeArrowheads="1"/>
          </p:cNvSpPr>
          <p:nvPr>
            <p:ph type="title"/>
          </p:nvPr>
        </p:nvSpPr>
        <p:spPr/>
        <p:txBody>
          <a:bodyPr/>
          <a:lstStyle/>
          <a:p>
            <a:r>
              <a:rPr lang="fr-CH" dirty="0" smtClean="0"/>
              <a:t>Automatisation, robotisation</a:t>
            </a:r>
            <a:endParaRPr lang="fr-FR" sz="2400" dirty="0"/>
          </a:p>
        </p:txBody>
      </p:sp>
      <p:sp>
        <p:nvSpPr>
          <p:cNvPr id="39" name="Oval 3"/>
          <p:cNvSpPr>
            <a:spLocks noChangeArrowheads="1"/>
          </p:cNvSpPr>
          <p:nvPr/>
        </p:nvSpPr>
        <p:spPr bwMode="auto">
          <a:xfrm>
            <a:off x="3167839" y="1328639"/>
            <a:ext cx="5358911" cy="4538663"/>
          </a:xfrm>
          <a:prstGeom prst="ellipse">
            <a:avLst/>
          </a:prstGeom>
          <a:solidFill>
            <a:srgbClr val="FFCC99"/>
          </a:solidFill>
          <a:ln w="12700">
            <a:noFill/>
            <a:round/>
            <a:headEnd type="none" w="sm" len="sm"/>
            <a:tailEnd type="none" w="sm" len="sm"/>
          </a:ln>
        </p:spPr>
        <p:txBody>
          <a:bodyPr wrap="none" anchor="ctr"/>
          <a:lstStyle/>
          <a:p>
            <a:endParaRPr lang="fr-CH"/>
          </a:p>
        </p:txBody>
      </p:sp>
      <p:sp>
        <p:nvSpPr>
          <p:cNvPr id="40" name="Text Box 4"/>
          <p:cNvSpPr txBox="1">
            <a:spLocks noChangeArrowheads="1"/>
          </p:cNvSpPr>
          <p:nvPr/>
        </p:nvSpPr>
        <p:spPr bwMode="auto">
          <a:xfrm>
            <a:off x="5326350" y="4635402"/>
            <a:ext cx="1693985" cy="915987"/>
          </a:xfrm>
          <a:prstGeom prst="rect">
            <a:avLst/>
          </a:prstGeom>
          <a:noFill/>
          <a:ln w="9525">
            <a:noFill/>
            <a:miter lim="800000"/>
            <a:headEnd/>
            <a:tailEnd/>
          </a:ln>
        </p:spPr>
        <p:txBody>
          <a:bodyPr>
            <a:spAutoFit/>
          </a:bodyPr>
          <a:lstStyle/>
          <a:p>
            <a:pPr algn="ctr"/>
            <a:r>
              <a:rPr lang="fr-CH" b="1">
                <a:solidFill>
                  <a:srgbClr val="FE660D"/>
                </a:solidFill>
                <a:latin typeface="Arial" charset="0"/>
              </a:rPr>
              <a:t>Système d’information logistique </a:t>
            </a:r>
            <a:endParaRPr lang="fr-FR" b="1">
              <a:solidFill>
                <a:srgbClr val="FE660D"/>
              </a:solidFill>
              <a:latin typeface="Arial" charset="0"/>
            </a:endParaRPr>
          </a:p>
        </p:txBody>
      </p:sp>
      <p:sp>
        <p:nvSpPr>
          <p:cNvPr id="41" name="Oval 6"/>
          <p:cNvSpPr>
            <a:spLocks noChangeArrowheads="1"/>
          </p:cNvSpPr>
          <p:nvPr/>
        </p:nvSpPr>
        <p:spPr bwMode="auto">
          <a:xfrm rot="-5400000">
            <a:off x="6286176" y="1838958"/>
            <a:ext cx="4533900" cy="3522785"/>
          </a:xfrm>
          <a:prstGeom prst="ellipse">
            <a:avLst/>
          </a:prstGeom>
          <a:solidFill>
            <a:schemeClr val="accent1">
              <a:lumMod val="40000"/>
              <a:lumOff val="60000"/>
            </a:schemeClr>
          </a:solidFill>
          <a:ln w="12700">
            <a:noFill/>
            <a:round/>
            <a:headEnd type="none" w="sm" len="sm"/>
            <a:tailEnd type="none" w="sm" len="sm"/>
          </a:ln>
        </p:spPr>
        <p:txBody>
          <a:bodyPr wrap="none" anchor="ctr"/>
          <a:lstStyle/>
          <a:p>
            <a:endParaRPr lang="fr-CH"/>
          </a:p>
        </p:txBody>
      </p:sp>
      <p:sp>
        <p:nvSpPr>
          <p:cNvPr id="42" name="Text Box 7"/>
          <p:cNvSpPr txBox="1">
            <a:spLocks noChangeArrowheads="1"/>
          </p:cNvSpPr>
          <p:nvPr/>
        </p:nvSpPr>
        <p:spPr bwMode="auto">
          <a:xfrm>
            <a:off x="8683546" y="3138387"/>
            <a:ext cx="1714500" cy="915988"/>
          </a:xfrm>
          <a:prstGeom prst="rect">
            <a:avLst/>
          </a:prstGeom>
          <a:noFill/>
          <a:ln w="9525">
            <a:noFill/>
            <a:miter lim="800000"/>
            <a:headEnd/>
            <a:tailEnd/>
          </a:ln>
        </p:spPr>
        <p:txBody>
          <a:bodyPr>
            <a:spAutoFit/>
          </a:bodyPr>
          <a:lstStyle/>
          <a:p>
            <a:pPr algn="ctr"/>
            <a:r>
              <a:rPr lang="fr-FR" b="1">
                <a:solidFill>
                  <a:srgbClr val="000066"/>
                </a:solidFill>
                <a:latin typeface="Arial" charset="0"/>
              </a:rPr>
              <a:t>Système d’information clinique</a:t>
            </a:r>
          </a:p>
        </p:txBody>
      </p:sp>
      <p:grpSp>
        <p:nvGrpSpPr>
          <p:cNvPr id="2" name="Group 8"/>
          <p:cNvGrpSpPr>
            <a:grpSpLocks/>
          </p:cNvGrpSpPr>
          <p:nvPr/>
        </p:nvGrpSpPr>
        <p:grpSpPr bwMode="auto">
          <a:xfrm>
            <a:off x="2901139" y="2846287"/>
            <a:ext cx="597877" cy="573088"/>
            <a:chOff x="1124" y="2082"/>
            <a:chExt cx="408" cy="361"/>
          </a:xfrm>
        </p:grpSpPr>
        <p:pic>
          <p:nvPicPr>
            <p:cNvPr id="44" name="Picture 9" descr="EcranPC2"/>
            <p:cNvPicPr>
              <a:picLocks noChangeAspect="1" noChangeArrowheads="1"/>
            </p:cNvPicPr>
            <p:nvPr/>
          </p:nvPicPr>
          <p:blipFill>
            <a:blip r:embed="rId3" cstate="print"/>
            <a:srcRect/>
            <a:stretch>
              <a:fillRect/>
            </a:stretch>
          </p:blipFill>
          <p:spPr bwMode="auto">
            <a:xfrm>
              <a:off x="1146" y="2082"/>
              <a:ext cx="362" cy="361"/>
            </a:xfrm>
            <a:prstGeom prst="rect">
              <a:avLst/>
            </a:prstGeom>
            <a:noFill/>
            <a:ln w="9525">
              <a:noFill/>
              <a:miter lim="800000"/>
              <a:headEnd/>
              <a:tailEnd/>
            </a:ln>
          </p:spPr>
        </p:pic>
        <p:sp>
          <p:nvSpPr>
            <p:cNvPr id="45" name="Text Box 10"/>
            <p:cNvSpPr txBox="1">
              <a:spLocks noChangeArrowheads="1"/>
            </p:cNvSpPr>
            <p:nvPr/>
          </p:nvSpPr>
          <p:spPr bwMode="auto">
            <a:xfrm>
              <a:off x="1124" y="2115"/>
              <a:ext cx="408" cy="192"/>
            </a:xfrm>
            <a:prstGeom prst="rect">
              <a:avLst/>
            </a:prstGeom>
            <a:noFill/>
            <a:ln w="9525">
              <a:noFill/>
              <a:miter lim="800000"/>
              <a:headEnd/>
              <a:tailEnd/>
            </a:ln>
          </p:spPr>
          <p:txBody>
            <a:bodyPr>
              <a:spAutoFit/>
            </a:bodyPr>
            <a:lstStyle/>
            <a:p>
              <a:pPr algn="ctr"/>
              <a:r>
                <a:rPr lang="fr-FR" sz="1400">
                  <a:solidFill>
                    <a:schemeClr val="bg1"/>
                  </a:solidFill>
                  <a:latin typeface="Arial" charset="0"/>
                </a:rPr>
                <a:t>EDI</a:t>
              </a:r>
            </a:p>
          </p:txBody>
        </p:sp>
      </p:grpSp>
      <p:sp>
        <p:nvSpPr>
          <p:cNvPr id="46" name="Text Box 11"/>
          <p:cNvSpPr txBox="1">
            <a:spLocks noChangeArrowheads="1"/>
          </p:cNvSpPr>
          <p:nvPr/>
        </p:nvSpPr>
        <p:spPr bwMode="auto">
          <a:xfrm>
            <a:off x="3780370" y="3328888"/>
            <a:ext cx="1616319" cy="830997"/>
          </a:xfrm>
          <a:prstGeom prst="rect">
            <a:avLst/>
          </a:prstGeom>
          <a:noFill/>
          <a:ln w="9525">
            <a:solidFill>
              <a:schemeClr val="tx1"/>
            </a:solidFill>
            <a:miter lim="800000"/>
            <a:headEnd/>
            <a:tailEnd/>
          </a:ln>
        </p:spPr>
        <p:txBody>
          <a:bodyPr>
            <a:spAutoFit/>
          </a:bodyPr>
          <a:lstStyle/>
          <a:p>
            <a:pPr algn="ctr"/>
            <a:r>
              <a:rPr lang="fr-FR" sz="1600">
                <a:latin typeface="Arial" charset="0"/>
              </a:rPr>
              <a:t>Stock pharmacie</a:t>
            </a:r>
            <a:br>
              <a:rPr lang="fr-FR" sz="1600">
                <a:latin typeface="Arial" charset="0"/>
              </a:rPr>
            </a:br>
            <a:r>
              <a:rPr lang="fr-FR" sz="1600">
                <a:latin typeface="Arial" charset="0"/>
              </a:rPr>
              <a:t>centrale</a:t>
            </a:r>
          </a:p>
        </p:txBody>
      </p:sp>
      <p:sp>
        <p:nvSpPr>
          <p:cNvPr id="47" name="Text Box 12"/>
          <p:cNvSpPr txBox="1">
            <a:spLocks noChangeArrowheads="1"/>
          </p:cNvSpPr>
          <p:nvPr/>
        </p:nvSpPr>
        <p:spPr bwMode="auto">
          <a:xfrm>
            <a:off x="1752175" y="3325713"/>
            <a:ext cx="1074333" cy="584775"/>
          </a:xfrm>
          <a:prstGeom prst="rect">
            <a:avLst/>
          </a:prstGeom>
          <a:solidFill>
            <a:schemeClr val="bg1"/>
          </a:solidFill>
          <a:ln w="9525">
            <a:solidFill>
              <a:schemeClr val="tx1"/>
            </a:solidFill>
            <a:miter lim="800000"/>
            <a:headEnd/>
            <a:tailEnd/>
          </a:ln>
        </p:spPr>
        <p:txBody>
          <a:bodyPr wrap="none">
            <a:spAutoFit/>
          </a:bodyPr>
          <a:lstStyle/>
          <a:p>
            <a:pPr algn="ctr"/>
            <a:r>
              <a:rPr lang="fr-FR" sz="1600" dirty="0">
                <a:latin typeface="Arial" charset="0"/>
              </a:rPr>
              <a:t> Stock </a:t>
            </a:r>
            <a:br>
              <a:rPr lang="fr-FR" sz="1600" dirty="0">
                <a:latin typeface="Arial" charset="0"/>
              </a:rPr>
            </a:br>
            <a:r>
              <a:rPr lang="fr-FR" sz="1600" dirty="0">
                <a:latin typeface="Arial" charset="0"/>
              </a:rPr>
              <a:t>industrie  </a:t>
            </a:r>
          </a:p>
        </p:txBody>
      </p:sp>
      <p:sp>
        <p:nvSpPr>
          <p:cNvPr id="48" name="Line 13"/>
          <p:cNvSpPr>
            <a:spLocks noChangeShapeType="1"/>
          </p:cNvSpPr>
          <p:nvPr/>
        </p:nvSpPr>
        <p:spPr bwMode="auto">
          <a:xfrm>
            <a:off x="5579862" y="3724175"/>
            <a:ext cx="482111" cy="0"/>
          </a:xfrm>
          <a:prstGeom prst="line">
            <a:avLst/>
          </a:prstGeom>
          <a:noFill/>
          <a:ln w="9525">
            <a:solidFill>
              <a:schemeClr val="tx1"/>
            </a:solidFill>
            <a:round/>
            <a:headEnd/>
            <a:tailEnd type="triangle" w="med" len="med"/>
          </a:ln>
        </p:spPr>
        <p:txBody>
          <a:bodyPr wrap="none" anchor="ctr"/>
          <a:lstStyle/>
          <a:p>
            <a:endParaRPr lang="fr-CH"/>
          </a:p>
        </p:txBody>
      </p:sp>
      <p:sp>
        <p:nvSpPr>
          <p:cNvPr id="49" name="Text Box 14"/>
          <p:cNvSpPr txBox="1">
            <a:spLocks noChangeArrowheads="1"/>
          </p:cNvSpPr>
          <p:nvPr/>
        </p:nvSpPr>
        <p:spPr bwMode="auto">
          <a:xfrm>
            <a:off x="6204115" y="3328887"/>
            <a:ext cx="1227992" cy="590550"/>
          </a:xfrm>
          <a:prstGeom prst="rect">
            <a:avLst/>
          </a:prstGeom>
          <a:noFill/>
          <a:ln w="9525">
            <a:solidFill>
              <a:schemeClr val="tx1"/>
            </a:solidFill>
            <a:miter lim="800000"/>
            <a:headEnd/>
            <a:tailEnd/>
          </a:ln>
        </p:spPr>
        <p:txBody>
          <a:bodyPr>
            <a:spAutoFit/>
          </a:bodyPr>
          <a:lstStyle/>
          <a:p>
            <a:pPr algn="ctr"/>
            <a:r>
              <a:rPr lang="fr-FR" sz="1600">
                <a:latin typeface="Arial" charset="0"/>
              </a:rPr>
              <a:t>Stock unité de soins</a:t>
            </a:r>
          </a:p>
        </p:txBody>
      </p:sp>
      <p:pic>
        <p:nvPicPr>
          <p:cNvPr id="50" name="Picture 16" descr="Pyxis_Medstation"/>
          <p:cNvPicPr>
            <a:picLocks noChangeAspect="1" noChangeArrowheads="1"/>
          </p:cNvPicPr>
          <p:nvPr/>
        </p:nvPicPr>
        <p:blipFill>
          <a:blip r:embed="rId4" cstate="print"/>
          <a:srcRect b="7126"/>
          <a:stretch>
            <a:fillRect/>
          </a:stretch>
        </p:blipFill>
        <p:spPr bwMode="auto">
          <a:xfrm>
            <a:off x="6399011" y="1792189"/>
            <a:ext cx="819150" cy="1482725"/>
          </a:xfrm>
          <a:prstGeom prst="rect">
            <a:avLst/>
          </a:prstGeom>
          <a:noFill/>
          <a:ln w="9525">
            <a:noFill/>
            <a:miter lim="800000"/>
            <a:headEnd/>
            <a:tailEnd/>
          </a:ln>
        </p:spPr>
      </p:pic>
      <p:sp>
        <p:nvSpPr>
          <p:cNvPr id="51" name="Text Box 17"/>
          <p:cNvSpPr txBox="1">
            <a:spLocks noChangeArrowheads="1"/>
          </p:cNvSpPr>
          <p:nvPr/>
        </p:nvSpPr>
        <p:spPr bwMode="auto">
          <a:xfrm>
            <a:off x="5683903" y="1196752"/>
            <a:ext cx="2256692" cy="584200"/>
          </a:xfrm>
          <a:prstGeom prst="rect">
            <a:avLst/>
          </a:prstGeom>
          <a:noFill/>
          <a:ln w="9525">
            <a:noFill/>
            <a:miter lim="800000"/>
            <a:headEnd/>
            <a:tailEnd/>
          </a:ln>
        </p:spPr>
        <p:txBody>
          <a:bodyPr>
            <a:spAutoFit/>
          </a:bodyPr>
          <a:lstStyle/>
          <a:p>
            <a:pPr algn="ctr"/>
            <a:r>
              <a:rPr lang="fr-FR" sz="1600">
                <a:latin typeface="Arial" charset="0"/>
              </a:rPr>
              <a:t>Armoire à pharmacie automatisée</a:t>
            </a:r>
          </a:p>
        </p:txBody>
      </p:sp>
      <p:sp>
        <p:nvSpPr>
          <p:cNvPr id="52" name="Line 18"/>
          <p:cNvSpPr>
            <a:spLocks noChangeShapeType="1"/>
          </p:cNvSpPr>
          <p:nvPr/>
        </p:nvSpPr>
        <p:spPr bwMode="auto">
          <a:xfrm rot="10800000">
            <a:off x="5544692" y="3508275"/>
            <a:ext cx="531934" cy="0"/>
          </a:xfrm>
          <a:prstGeom prst="line">
            <a:avLst/>
          </a:prstGeom>
          <a:noFill/>
          <a:ln w="9525">
            <a:solidFill>
              <a:schemeClr val="tx1"/>
            </a:solidFill>
            <a:prstDash val="dash"/>
            <a:round/>
            <a:headEnd/>
            <a:tailEnd type="triangle" w="med" len="med"/>
          </a:ln>
        </p:spPr>
        <p:txBody>
          <a:bodyPr wrap="none" anchor="ctr"/>
          <a:lstStyle/>
          <a:p>
            <a:endParaRPr lang="fr-CH"/>
          </a:p>
        </p:txBody>
      </p:sp>
      <p:sp>
        <p:nvSpPr>
          <p:cNvPr id="53" name="Line 19"/>
          <p:cNvSpPr>
            <a:spLocks noChangeShapeType="1"/>
          </p:cNvSpPr>
          <p:nvPr/>
        </p:nvSpPr>
        <p:spPr bwMode="auto">
          <a:xfrm>
            <a:off x="2870366" y="3705127"/>
            <a:ext cx="744415" cy="20637"/>
          </a:xfrm>
          <a:prstGeom prst="line">
            <a:avLst/>
          </a:prstGeom>
          <a:noFill/>
          <a:ln w="9525">
            <a:solidFill>
              <a:schemeClr val="tx1"/>
            </a:solidFill>
            <a:round/>
            <a:headEnd/>
            <a:tailEnd type="triangle" w="med" len="med"/>
          </a:ln>
        </p:spPr>
        <p:txBody>
          <a:bodyPr wrap="none" anchor="ctr"/>
          <a:lstStyle/>
          <a:p>
            <a:endParaRPr lang="fr-CH"/>
          </a:p>
        </p:txBody>
      </p:sp>
      <p:sp>
        <p:nvSpPr>
          <p:cNvPr id="54" name="Line 20"/>
          <p:cNvSpPr>
            <a:spLocks noChangeShapeType="1"/>
          </p:cNvSpPr>
          <p:nvPr/>
        </p:nvSpPr>
        <p:spPr bwMode="auto">
          <a:xfrm rot="10800000">
            <a:off x="2870364" y="3489225"/>
            <a:ext cx="763466" cy="19050"/>
          </a:xfrm>
          <a:prstGeom prst="line">
            <a:avLst/>
          </a:prstGeom>
          <a:noFill/>
          <a:ln w="9525">
            <a:solidFill>
              <a:schemeClr val="tx1"/>
            </a:solidFill>
            <a:prstDash val="dash"/>
            <a:round/>
            <a:headEnd type="triangle" w="med" len="med"/>
            <a:tailEnd type="triangle" w="med" len="med"/>
          </a:ln>
        </p:spPr>
        <p:txBody>
          <a:bodyPr wrap="none" anchor="ctr"/>
          <a:lstStyle/>
          <a:p>
            <a:endParaRPr lang="fr-CH"/>
          </a:p>
        </p:txBody>
      </p:sp>
      <p:grpSp>
        <p:nvGrpSpPr>
          <p:cNvPr id="3" name="Group 21"/>
          <p:cNvGrpSpPr>
            <a:grpSpLocks/>
          </p:cNvGrpSpPr>
          <p:nvPr/>
        </p:nvGrpSpPr>
        <p:grpSpPr bwMode="auto">
          <a:xfrm>
            <a:off x="7536064" y="3779737"/>
            <a:ext cx="1956289" cy="2044700"/>
            <a:chOff x="4259" y="2670"/>
            <a:chExt cx="1335" cy="1288"/>
          </a:xfrm>
        </p:grpSpPr>
        <p:sp>
          <p:nvSpPr>
            <p:cNvPr id="56" name="Line 22"/>
            <p:cNvSpPr>
              <a:spLocks noChangeShapeType="1"/>
            </p:cNvSpPr>
            <p:nvPr/>
          </p:nvSpPr>
          <p:spPr bwMode="auto">
            <a:xfrm>
              <a:off x="4259" y="2806"/>
              <a:ext cx="403" cy="216"/>
            </a:xfrm>
            <a:prstGeom prst="line">
              <a:avLst/>
            </a:prstGeom>
            <a:noFill/>
            <a:ln w="9525">
              <a:solidFill>
                <a:schemeClr val="tx1"/>
              </a:solidFill>
              <a:round/>
              <a:headEnd/>
              <a:tailEnd type="triangle" w="med" len="med"/>
            </a:ln>
          </p:spPr>
          <p:txBody>
            <a:bodyPr wrap="none" anchor="ctr"/>
            <a:lstStyle/>
            <a:p>
              <a:endParaRPr lang="fr-CH"/>
            </a:p>
          </p:txBody>
        </p:sp>
        <p:grpSp>
          <p:nvGrpSpPr>
            <p:cNvPr id="4" name="Group 23"/>
            <p:cNvGrpSpPr>
              <a:grpSpLocks/>
            </p:cNvGrpSpPr>
            <p:nvPr/>
          </p:nvGrpSpPr>
          <p:grpSpPr bwMode="auto">
            <a:xfrm>
              <a:off x="4288" y="2670"/>
              <a:ext cx="1306" cy="1288"/>
              <a:chOff x="4288" y="2670"/>
              <a:chExt cx="1306" cy="1288"/>
            </a:xfrm>
          </p:grpSpPr>
          <p:sp>
            <p:nvSpPr>
              <p:cNvPr id="58" name="Text Box 24"/>
              <p:cNvSpPr txBox="1">
                <a:spLocks noChangeArrowheads="1"/>
              </p:cNvSpPr>
              <p:nvPr/>
            </p:nvSpPr>
            <p:spPr bwMode="auto">
              <a:xfrm>
                <a:off x="4288" y="3592"/>
                <a:ext cx="1306" cy="366"/>
              </a:xfrm>
              <a:prstGeom prst="rect">
                <a:avLst/>
              </a:prstGeom>
              <a:noFill/>
              <a:ln w="9525">
                <a:noFill/>
                <a:miter lim="800000"/>
                <a:headEnd/>
                <a:tailEnd/>
              </a:ln>
            </p:spPr>
            <p:txBody>
              <a:bodyPr>
                <a:spAutoFit/>
              </a:bodyPr>
              <a:lstStyle/>
              <a:p>
                <a:pPr algn="ctr"/>
                <a:r>
                  <a:rPr lang="fr-FR" sz="1600">
                    <a:latin typeface="Arial" charset="0"/>
                  </a:rPr>
                  <a:t>Scanning au lit </a:t>
                </a:r>
                <a:br>
                  <a:rPr lang="fr-FR" sz="1600">
                    <a:latin typeface="Arial" charset="0"/>
                  </a:rPr>
                </a:br>
                <a:r>
                  <a:rPr lang="fr-FR" sz="1600">
                    <a:latin typeface="Arial" charset="0"/>
                  </a:rPr>
                  <a:t>du patient </a:t>
                </a:r>
              </a:p>
            </p:txBody>
          </p:sp>
          <p:pic>
            <p:nvPicPr>
              <p:cNvPr id="59" name="Picture 25" descr="081203 pharmacie 065"/>
              <p:cNvPicPr>
                <a:picLocks noChangeAspect="1" noChangeArrowheads="1"/>
              </p:cNvPicPr>
              <p:nvPr/>
            </p:nvPicPr>
            <p:blipFill>
              <a:blip r:embed="rId5" cstate="print"/>
              <a:srcRect/>
              <a:stretch>
                <a:fillRect/>
              </a:stretch>
            </p:blipFill>
            <p:spPr bwMode="auto">
              <a:xfrm>
                <a:off x="4684" y="2670"/>
                <a:ext cx="605" cy="905"/>
              </a:xfrm>
              <a:prstGeom prst="rect">
                <a:avLst/>
              </a:prstGeom>
              <a:noFill/>
              <a:ln w="9525">
                <a:noFill/>
                <a:miter lim="800000"/>
                <a:headEnd/>
                <a:tailEnd/>
              </a:ln>
            </p:spPr>
          </p:pic>
        </p:grpSp>
      </p:grpSp>
      <p:sp>
        <p:nvSpPr>
          <p:cNvPr id="60" name="Text Box 28"/>
          <p:cNvSpPr txBox="1">
            <a:spLocks noChangeArrowheads="1"/>
          </p:cNvSpPr>
          <p:nvPr/>
        </p:nvSpPr>
        <p:spPr bwMode="auto">
          <a:xfrm>
            <a:off x="3254295" y="1419126"/>
            <a:ext cx="2514600" cy="581025"/>
          </a:xfrm>
          <a:prstGeom prst="rect">
            <a:avLst/>
          </a:prstGeom>
          <a:noFill/>
          <a:ln w="9525">
            <a:noFill/>
            <a:miter lim="800000"/>
            <a:headEnd/>
            <a:tailEnd/>
          </a:ln>
        </p:spPr>
        <p:txBody>
          <a:bodyPr>
            <a:spAutoFit/>
          </a:bodyPr>
          <a:lstStyle/>
          <a:p>
            <a:pPr algn="ctr"/>
            <a:r>
              <a:rPr lang="fr-FR" sz="1600" dirty="0">
                <a:latin typeface="Arial" charset="0"/>
              </a:rPr>
              <a:t>Distribution </a:t>
            </a:r>
            <a:br>
              <a:rPr lang="fr-FR" sz="1600" dirty="0">
                <a:latin typeface="Arial" charset="0"/>
              </a:rPr>
            </a:br>
            <a:r>
              <a:rPr lang="fr-FR" sz="1600" dirty="0">
                <a:latin typeface="Arial" charset="0"/>
              </a:rPr>
              <a:t>robotisée</a:t>
            </a:r>
          </a:p>
        </p:txBody>
      </p:sp>
      <p:sp>
        <p:nvSpPr>
          <p:cNvPr id="62" name="Line 34"/>
          <p:cNvSpPr>
            <a:spLocks noChangeShapeType="1"/>
          </p:cNvSpPr>
          <p:nvPr/>
        </p:nvSpPr>
        <p:spPr bwMode="auto">
          <a:xfrm flipH="1">
            <a:off x="7495118" y="2825652"/>
            <a:ext cx="458666" cy="377825"/>
          </a:xfrm>
          <a:prstGeom prst="line">
            <a:avLst/>
          </a:prstGeom>
          <a:noFill/>
          <a:ln w="9525">
            <a:solidFill>
              <a:schemeClr val="tx1"/>
            </a:solidFill>
            <a:prstDash val="dash"/>
            <a:round/>
            <a:headEnd/>
            <a:tailEnd type="triangle" w="med" len="med"/>
          </a:ln>
        </p:spPr>
        <p:txBody>
          <a:bodyPr wrap="none" anchor="ctr"/>
          <a:lstStyle/>
          <a:p>
            <a:endParaRPr lang="fr-CH"/>
          </a:p>
        </p:txBody>
      </p:sp>
      <p:grpSp>
        <p:nvGrpSpPr>
          <p:cNvPr id="5" name="Group 35"/>
          <p:cNvGrpSpPr>
            <a:grpSpLocks/>
          </p:cNvGrpSpPr>
          <p:nvPr/>
        </p:nvGrpSpPr>
        <p:grpSpPr bwMode="auto">
          <a:xfrm>
            <a:off x="7585973" y="1554064"/>
            <a:ext cx="1861038" cy="1700213"/>
            <a:chOff x="4321" y="1268"/>
            <a:chExt cx="1270" cy="1071"/>
          </a:xfrm>
        </p:grpSpPr>
        <p:sp>
          <p:nvSpPr>
            <p:cNvPr id="64" name="Text Box 36"/>
            <p:cNvSpPr txBox="1">
              <a:spLocks noChangeArrowheads="1"/>
            </p:cNvSpPr>
            <p:nvPr/>
          </p:nvSpPr>
          <p:spPr bwMode="auto">
            <a:xfrm>
              <a:off x="4321" y="1973"/>
              <a:ext cx="1270" cy="366"/>
            </a:xfrm>
            <a:prstGeom prst="rect">
              <a:avLst/>
            </a:prstGeom>
            <a:noFill/>
            <a:ln w="9525">
              <a:noFill/>
              <a:miter lim="800000"/>
              <a:headEnd/>
              <a:tailEnd/>
            </a:ln>
          </p:spPr>
          <p:txBody>
            <a:bodyPr>
              <a:spAutoFit/>
            </a:bodyPr>
            <a:lstStyle/>
            <a:p>
              <a:pPr algn="ctr"/>
              <a:r>
                <a:rPr lang="fr-FR" sz="1600">
                  <a:latin typeface="Arial" charset="0"/>
                </a:rPr>
                <a:t>Prescription informatisée</a:t>
              </a:r>
            </a:p>
          </p:txBody>
        </p:sp>
        <p:pic>
          <p:nvPicPr>
            <p:cNvPr id="65" name="Picture 37" descr="02-04-22 ormed, visite-2"/>
            <p:cNvPicPr>
              <a:picLocks noChangeAspect="1" noChangeArrowheads="1"/>
            </p:cNvPicPr>
            <p:nvPr/>
          </p:nvPicPr>
          <p:blipFill>
            <a:blip r:embed="rId6" cstate="print"/>
            <a:srcRect/>
            <a:stretch>
              <a:fillRect/>
            </a:stretch>
          </p:blipFill>
          <p:spPr bwMode="auto">
            <a:xfrm>
              <a:off x="4526" y="1268"/>
              <a:ext cx="862" cy="718"/>
            </a:xfrm>
            <a:prstGeom prst="rect">
              <a:avLst/>
            </a:prstGeom>
            <a:noFill/>
            <a:ln w="38100">
              <a:noFill/>
              <a:miter lim="800000"/>
              <a:headEnd/>
              <a:tailEnd/>
            </a:ln>
          </p:spPr>
        </p:pic>
      </p:grpSp>
      <p:pic>
        <p:nvPicPr>
          <p:cNvPr id="66" name="Picture 25" descr="rowa_Tandem2"/>
          <p:cNvPicPr>
            <a:picLocks noChangeAspect="1" noChangeArrowheads="1"/>
          </p:cNvPicPr>
          <p:nvPr/>
        </p:nvPicPr>
        <p:blipFill>
          <a:blip r:embed="rId7" cstate="print"/>
          <a:srcRect/>
          <a:stretch>
            <a:fillRect/>
          </a:stretch>
        </p:blipFill>
        <p:spPr bwMode="auto">
          <a:xfrm>
            <a:off x="3847777" y="1968402"/>
            <a:ext cx="1364273" cy="1316037"/>
          </a:xfrm>
          <a:prstGeom prst="rect">
            <a:avLst/>
          </a:prstGeom>
          <a:noFill/>
          <a:ln w="9525">
            <a:noFill/>
            <a:miter lim="800000"/>
            <a:headEnd/>
            <a:tailEnd/>
          </a:ln>
        </p:spPr>
      </p:pic>
      <p:sp>
        <p:nvSpPr>
          <p:cNvPr id="67" name="Text Box 31"/>
          <p:cNvSpPr txBox="1">
            <a:spLocks noChangeArrowheads="1"/>
          </p:cNvSpPr>
          <p:nvPr/>
        </p:nvSpPr>
        <p:spPr bwMode="auto">
          <a:xfrm>
            <a:off x="3205939" y="5440264"/>
            <a:ext cx="2592265" cy="581025"/>
          </a:xfrm>
          <a:prstGeom prst="rect">
            <a:avLst/>
          </a:prstGeom>
          <a:noFill/>
          <a:ln w="9525">
            <a:noFill/>
            <a:miter lim="800000"/>
            <a:headEnd/>
            <a:tailEnd/>
          </a:ln>
        </p:spPr>
        <p:txBody>
          <a:bodyPr>
            <a:spAutoFit/>
          </a:bodyPr>
          <a:lstStyle/>
          <a:p>
            <a:pPr algn="ctr"/>
            <a:r>
              <a:rPr lang="fr-FR" sz="1600">
                <a:latin typeface="Arial" charset="0"/>
              </a:rPr>
              <a:t>Distribution </a:t>
            </a:r>
            <a:br>
              <a:rPr lang="fr-FR" sz="1600">
                <a:latin typeface="Arial" charset="0"/>
              </a:rPr>
            </a:br>
            <a:r>
              <a:rPr lang="fr-FR" sz="1600">
                <a:latin typeface="Arial" charset="0"/>
              </a:rPr>
              <a:t>avec scanning </a:t>
            </a:r>
            <a:endParaRPr lang="fr-FR" sz="1200">
              <a:latin typeface="Arial" charset="0"/>
            </a:endParaRPr>
          </a:p>
        </p:txBody>
      </p:sp>
      <p:pic>
        <p:nvPicPr>
          <p:cNvPr id="32" name="Imag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868916" y="4363934"/>
            <a:ext cx="1285358" cy="964018"/>
          </a:xfrm>
          <a:prstGeom prst="rect">
            <a:avLst/>
          </a:prstGeom>
        </p:spPr>
      </p:pic>
    </p:spTree>
    <p:extLst>
      <p:ext uri="{BB962C8B-B14F-4D97-AF65-F5344CB8AC3E}">
        <p14:creationId xmlns:p14="http://schemas.microsoft.com/office/powerpoint/2010/main" val="3823380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H" dirty="0"/>
              <a:t>Automatisation, robotisation</a:t>
            </a:r>
          </a:p>
        </p:txBody>
      </p:sp>
      <p:pic>
        <p:nvPicPr>
          <p:cNvPr id="4" name="Picture 1"/>
          <p:cNvPicPr>
            <a:picLocks noChangeAspect="1" noChangeArrowheads="1"/>
          </p:cNvPicPr>
          <p:nvPr/>
        </p:nvPicPr>
        <p:blipFill>
          <a:blip r:embed="rId2"/>
          <a:srcRect l="1683" t="5721" r="5169" b="5721"/>
          <a:stretch>
            <a:fillRect/>
          </a:stretch>
        </p:blipFill>
        <p:spPr bwMode="auto">
          <a:xfrm>
            <a:off x="680303" y="1647584"/>
            <a:ext cx="6480720" cy="3850863"/>
          </a:xfrm>
          <a:prstGeom prst="rect">
            <a:avLst/>
          </a:prstGeom>
          <a:noFill/>
          <a:ln w="9525">
            <a:noFill/>
            <a:miter lim="800000"/>
            <a:headEnd/>
            <a:tailEnd/>
          </a:ln>
        </p:spPr>
      </p:pic>
      <p:sp>
        <p:nvSpPr>
          <p:cNvPr id="5" name="Espace réservé du contenu 2"/>
          <p:cNvSpPr>
            <a:spLocks noGrp="1"/>
          </p:cNvSpPr>
          <p:nvPr>
            <p:ph idx="4294967295"/>
          </p:nvPr>
        </p:nvSpPr>
        <p:spPr>
          <a:xfrm>
            <a:off x="8112224" y="2708920"/>
            <a:ext cx="3312368" cy="1728192"/>
          </a:xfrm>
          <a:prstGeom prst="rect">
            <a:avLst/>
          </a:prstGeom>
        </p:spPr>
        <p:txBody>
          <a:bodyPr>
            <a:noAutofit/>
          </a:bodyPr>
          <a:lstStyle/>
          <a:p>
            <a:pPr marL="0" indent="0" algn="r">
              <a:buNone/>
            </a:pPr>
            <a:r>
              <a:rPr lang="fr-CH" b="1" dirty="0">
                <a:solidFill>
                  <a:srgbClr val="00789C"/>
                </a:solidFill>
              </a:rPr>
              <a:t>Nutrition parentérale</a:t>
            </a:r>
          </a:p>
          <a:p>
            <a:pPr marL="0" indent="0" algn="r">
              <a:buNone/>
            </a:pPr>
            <a:r>
              <a:rPr lang="fr-CH" b="1" dirty="0">
                <a:solidFill>
                  <a:srgbClr val="00789C"/>
                </a:solidFill>
              </a:rPr>
              <a:t>Cytotoxiques</a:t>
            </a:r>
          </a:p>
          <a:p>
            <a:pPr marL="0" indent="0" algn="r">
              <a:buNone/>
            </a:pPr>
            <a:r>
              <a:rPr lang="fr-CH" b="1" dirty="0">
                <a:solidFill>
                  <a:srgbClr val="00789C"/>
                </a:solidFill>
              </a:rPr>
              <a:t>Seringues (CIVAS)</a:t>
            </a:r>
          </a:p>
          <a:p>
            <a:pPr marL="0" indent="0" algn="r">
              <a:buNone/>
            </a:pPr>
            <a:r>
              <a:rPr lang="fr-CH" b="1" dirty="0">
                <a:solidFill>
                  <a:srgbClr val="00789C"/>
                </a:solidFill>
              </a:rPr>
              <a:t>Liquides oraux</a:t>
            </a:r>
          </a:p>
          <a:p>
            <a:pPr marL="0" indent="0" algn="r">
              <a:buNone/>
            </a:pPr>
            <a:r>
              <a:rPr lang="fr-CH" b="1" dirty="0">
                <a:solidFill>
                  <a:srgbClr val="00789C"/>
                </a:solidFill>
              </a:rPr>
              <a:t>…</a:t>
            </a:r>
          </a:p>
        </p:txBody>
      </p:sp>
    </p:spTree>
    <p:extLst>
      <p:ext uri="{BB962C8B-B14F-4D97-AF65-F5344CB8AC3E}">
        <p14:creationId xmlns:p14="http://schemas.microsoft.com/office/powerpoint/2010/main" val="431571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sp>
        <p:nvSpPr>
          <p:cNvPr id="2" name="Titre 1"/>
          <p:cNvSpPr>
            <a:spLocks noGrp="1"/>
          </p:cNvSpPr>
          <p:nvPr>
            <p:ph type="title"/>
          </p:nvPr>
        </p:nvSpPr>
        <p:spPr/>
        <p:txBody>
          <a:bodyPr/>
          <a:lstStyle/>
          <a:p>
            <a:r>
              <a:rPr lang="fr-CH" dirty="0" smtClean="0">
                <a:solidFill>
                  <a:schemeClr val="bg1"/>
                </a:solidFill>
              </a:rPr>
              <a:t>Des médicaments imprimés en 3D ?</a:t>
            </a:r>
            <a:endParaRPr lang="fr-CH" dirty="0">
              <a:solidFill>
                <a:schemeClr val="bg1"/>
              </a:solidFill>
            </a:endParaRPr>
          </a:p>
        </p:txBody>
      </p:sp>
      <p:pic>
        <p:nvPicPr>
          <p:cNvPr id="3" name="Imprimez vos medicaments en 3D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67608" y="1844824"/>
            <a:ext cx="7085600" cy="3985650"/>
          </a:xfrm>
          <a:prstGeom prst="rect">
            <a:avLst/>
          </a:prstGeom>
        </p:spPr>
      </p:pic>
    </p:spTree>
    <p:extLst>
      <p:ext uri="{BB962C8B-B14F-4D97-AF65-F5344CB8AC3E}">
        <p14:creationId xmlns:p14="http://schemas.microsoft.com/office/powerpoint/2010/main" val="139115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Des médicaments imprimés en 3D ?</a:t>
            </a:r>
            <a:endParaRPr lang="fr-CH" dirty="0"/>
          </a:p>
        </p:txBody>
      </p:sp>
      <p:sp>
        <p:nvSpPr>
          <p:cNvPr id="6" name="ZoneTexte 5"/>
          <p:cNvSpPr txBox="1"/>
          <p:nvPr/>
        </p:nvSpPr>
        <p:spPr>
          <a:xfrm>
            <a:off x="1809784" y="6505963"/>
            <a:ext cx="9144000" cy="338554"/>
          </a:xfrm>
          <a:prstGeom prst="rect">
            <a:avLst/>
          </a:prstGeom>
          <a:noFill/>
        </p:spPr>
        <p:txBody>
          <a:bodyPr wrap="square" rtlCol="0">
            <a:spAutoFit/>
          </a:bodyPr>
          <a:lstStyle/>
          <a:p>
            <a:pPr algn="ctr"/>
            <a:r>
              <a:rPr lang="fr-CH" sz="1600" i="1" dirty="0">
                <a:solidFill>
                  <a:schemeClr val="tx1">
                    <a:lumMod val="65000"/>
                    <a:lumOff val="35000"/>
                  </a:schemeClr>
                </a:solidFill>
                <a:latin typeface="Arial" pitchFamily="34" charset="0"/>
                <a:cs typeface="Arial" pitchFamily="34" charset="0"/>
              </a:rPr>
              <a:t>www.futura-sciences.com, 10 avril 2016</a:t>
            </a:r>
          </a:p>
        </p:txBody>
      </p:sp>
      <p:pic>
        <p:nvPicPr>
          <p:cNvPr id="34818" name="Picture 2"/>
          <p:cNvPicPr>
            <a:picLocks noChangeAspect="1" noChangeArrowheads="1"/>
          </p:cNvPicPr>
          <p:nvPr/>
        </p:nvPicPr>
        <p:blipFill>
          <a:blip r:embed="rId3"/>
          <a:srcRect l="8433" t="38120" r="5844" b="33800"/>
          <a:stretch>
            <a:fillRect/>
          </a:stretch>
        </p:blipFill>
        <p:spPr bwMode="auto">
          <a:xfrm>
            <a:off x="1522984" y="1700808"/>
            <a:ext cx="9145016" cy="1872208"/>
          </a:xfrm>
          <a:prstGeom prst="rect">
            <a:avLst/>
          </a:prstGeom>
          <a:noFill/>
          <a:ln w="9525">
            <a:noFill/>
            <a:miter lim="800000"/>
            <a:headEnd/>
            <a:tailEnd/>
          </a:ln>
        </p:spPr>
      </p:pic>
      <p:pic>
        <p:nvPicPr>
          <p:cNvPr id="34819" name="Picture 3"/>
          <p:cNvPicPr>
            <a:picLocks noChangeAspect="1" noChangeArrowheads="1"/>
          </p:cNvPicPr>
          <p:nvPr/>
        </p:nvPicPr>
        <p:blipFill>
          <a:blip r:embed="rId4"/>
          <a:srcRect l="8151" t="47840" r="33125" b="27320"/>
          <a:stretch>
            <a:fillRect/>
          </a:stretch>
        </p:blipFill>
        <p:spPr bwMode="auto">
          <a:xfrm>
            <a:off x="2999656" y="4005064"/>
            <a:ext cx="6264696" cy="1656184"/>
          </a:xfrm>
          <a:prstGeom prst="rect">
            <a:avLst/>
          </a:prstGeom>
          <a:noFill/>
          <a:ln w="9525">
            <a:noFill/>
            <a:miter lim="800000"/>
            <a:headEnd/>
            <a:tailEnd/>
          </a:ln>
        </p:spPr>
      </p:pic>
    </p:spTree>
    <p:extLst>
      <p:ext uri="{BB962C8B-B14F-4D97-AF65-F5344CB8AC3E}">
        <p14:creationId xmlns:p14="http://schemas.microsoft.com/office/powerpoint/2010/main" val="3416569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Impression 3D: personnaliser, même la forme </a:t>
            </a:r>
            <a:endParaRPr lang="fr-CH" dirty="0"/>
          </a:p>
        </p:txBody>
      </p:sp>
      <p:pic>
        <p:nvPicPr>
          <p:cNvPr id="4" name="Image 3"/>
          <p:cNvPicPr>
            <a:picLocks noChangeAspect="1"/>
          </p:cNvPicPr>
          <p:nvPr/>
        </p:nvPicPr>
        <p:blipFill>
          <a:blip r:embed="rId2"/>
          <a:stretch>
            <a:fillRect/>
          </a:stretch>
        </p:blipFill>
        <p:spPr>
          <a:xfrm>
            <a:off x="3287688" y="1484784"/>
            <a:ext cx="5940820" cy="3968630"/>
          </a:xfrm>
          <a:prstGeom prst="rect">
            <a:avLst/>
          </a:prstGeom>
        </p:spPr>
      </p:pic>
      <p:sp>
        <p:nvSpPr>
          <p:cNvPr id="5" name="Rectangle 4"/>
          <p:cNvSpPr/>
          <p:nvPr/>
        </p:nvSpPr>
        <p:spPr>
          <a:xfrm>
            <a:off x="0" y="6267655"/>
            <a:ext cx="12192000" cy="584775"/>
          </a:xfrm>
          <a:prstGeom prst="rect">
            <a:avLst/>
          </a:prstGeom>
        </p:spPr>
        <p:txBody>
          <a:bodyPr wrap="square">
            <a:spAutoFit/>
          </a:bodyPr>
          <a:lstStyle/>
          <a:p>
            <a:pPr algn="ctr"/>
            <a:r>
              <a:rPr lang="fr-CH" sz="1600" i="1" dirty="0">
                <a:latin typeface="Arial" panose="020B0604020202020204" pitchFamily="34" charset="0"/>
                <a:cs typeface="Arial" panose="020B0604020202020204" pitchFamily="34" charset="0"/>
              </a:rPr>
              <a:t>https://www.a3dm-magazine.fr/news/medical</a:t>
            </a:r>
            <a:r>
              <a:rPr lang="fr-CH" sz="1600" i="1" dirty="0" smtClean="0">
                <a:latin typeface="Arial" panose="020B0604020202020204" pitchFamily="34" charset="0"/>
                <a:cs typeface="Arial" panose="020B0604020202020204" pitchFamily="34" charset="0"/>
              </a:rPr>
              <a:t>/</a:t>
            </a:r>
            <a:br>
              <a:rPr lang="fr-CH" sz="1600" i="1" dirty="0" smtClean="0">
                <a:latin typeface="Arial" panose="020B0604020202020204" pitchFamily="34" charset="0"/>
                <a:cs typeface="Arial" panose="020B0604020202020204" pitchFamily="34" charset="0"/>
              </a:rPr>
            </a:br>
            <a:r>
              <a:rPr lang="fr-CH" sz="1600" i="1" dirty="0" smtClean="0">
                <a:latin typeface="Arial" panose="020B0604020202020204" pitchFamily="34" charset="0"/>
                <a:cs typeface="Arial" panose="020B0604020202020204" pitchFamily="34" charset="0"/>
              </a:rPr>
              <a:t>nos-futurs-medicaments-seront-imprimes-3d, mai 2019</a:t>
            </a:r>
            <a:endParaRPr lang="fr-CH" sz="1600" i="1" dirty="0">
              <a:latin typeface="Arial" panose="020B0604020202020204" pitchFamily="34" charset="0"/>
              <a:cs typeface="Arial" panose="020B0604020202020204" pitchFamily="34" charset="0"/>
            </a:endParaRPr>
          </a:p>
        </p:txBody>
      </p:sp>
      <p:sp>
        <p:nvSpPr>
          <p:cNvPr id="6" name="ZoneTexte 5"/>
          <p:cNvSpPr txBox="1"/>
          <p:nvPr/>
        </p:nvSpPr>
        <p:spPr>
          <a:xfrm>
            <a:off x="3247725" y="5491202"/>
            <a:ext cx="6058069" cy="369332"/>
          </a:xfrm>
          <a:prstGeom prst="rect">
            <a:avLst/>
          </a:prstGeom>
          <a:noFill/>
        </p:spPr>
        <p:txBody>
          <a:bodyPr wrap="none" rtlCol="0">
            <a:spAutoFit/>
          </a:bodyPr>
          <a:lstStyle/>
          <a:p>
            <a:r>
              <a:rPr lang="fr-CH" dirty="0" err="1" smtClean="0">
                <a:latin typeface="Arial" panose="020B0604020202020204" pitchFamily="34" charset="0"/>
                <a:cs typeface="Arial" panose="020B0604020202020204" pitchFamily="34" charset="0"/>
              </a:rPr>
              <a:t>University</a:t>
            </a:r>
            <a:r>
              <a:rPr lang="fr-CH" dirty="0" smtClean="0">
                <a:latin typeface="Arial" panose="020B0604020202020204" pitchFamily="34" charset="0"/>
                <a:cs typeface="Arial" panose="020B0604020202020204" pitchFamily="34" charset="0"/>
              </a:rPr>
              <a:t> </a:t>
            </a:r>
            <a:r>
              <a:rPr lang="fr-CH" dirty="0" err="1" smtClean="0">
                <a:latin typeface="Arial" panose="020B0604020202020204" pitchFamily="34" charset="0"/>
                <a:cs typeface="Arial" panose="020B0604020202020204" pitchFamily="34" charset="0"/>
              </a:rPr>
              <a:t>college</a:t>
            </a:r>
            <a:r>
              <a:rPr lang="fr-CH" dirty="0" smtClean="0">
                <a:latin typeface="Arial" panose="020B0604020202020204" pitchFamily="34" charset="0"/>
                <a:cs typeface="Arial" panose="020B0604020202020204" pitchFamily="34" charset="0"/>
              </a:rPr>
              <a:t> of London, impression par frittage laser</a:t>
            </a:r>
            <a:endParaRPr lang="fr-CH" dirty="0">
              <a:latin typeface="Arial" panose="020B0604020202020204" pitchFamily="34" charset="0"/>
              <a:cs typeface="Arial" panose="020B0604020202020204" pitchFamily="34" charset="0"/>
            </a:endParaRPr>
          </a:p>
        </p:txBody>
      </p:sp>
      <p:pic>
        <p:nvPicPr>
          <p:cNvPr id="3074" name="Picture 2" descr="Smiley (émoticône) / Smiley Facebook - Comment Ça Mar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3055" y="539348"/>
            <a:ext cx="720080" cy="7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1541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H" dirty="0" smtClean="0"/>
              <a:t>Développement des médicaments par IA</a:t>
            </a:r>
            <a:endParaRPr lang="fr-CH" dirty="0"/>
          </a:p>
        </p:txBody>
      </p:sp>
      <p:pic>
        <p:nvPicPr>
          <p:cNvPr id="6" name="Image 5"/>
          <p:cNvPicPr>
            <a:picLocks noChangeAspect="1"/>
          </p:cNvPicPr>
          <p:nvPr/>
        </p:nvPicPr>
        <p:blipFill>
          <a:blip r:embed="rId2"/>
          <a:stretch>
            <a:fillRect/>
          </a:stretch>
        </p:blipFill>
        <p:spPr>
          <a:xfrm>
            <a:off x="361324" y="1359915"/>
            <a:ext cx="6135495" cy="3188371"/>
          </a:xfrm>
          <a:prstGeom prst="rect">
            <a:avLst/>
          </a:prstGeom>
        </p:spPr>
      </p:pic>
      <p:pic>
        <p:nvPicPr>
          <p:cNvPr id="7" name="Image 6"/>
          <p:cNvPicPr>
            <a:picLocks noChangeAspect="1"/>
          </p:cNvPicPr>
          <p:nvPr/>
        </p:nvPicPr>
        <p:blipFill rotWithShape="1">
          <a:blip r:embed="rId3"/>
          <a:srcRect l="52667"/>
          <a:stretch/>
        </p:blipFill>
        <p:spPr>
          <a:xfrm>
            <a:off x="6496818" y="1359915"/>
            <a:ext cx="5371013" cy="4462927"/>
          </a:xfrm>
          <a:prstGeom prst="rect">
            <a:avLst/>
          </a:prstGeom>
        </p:spPr>
      </p:pic>
      <p:sp>
        <p:nvSpPr>
          <p:cNvPr id="8" name="Rectangle 7"/>
          <p:cNvSpPr/>
          <p:nvPr/>
        </p:nvSpPr>
        <p:spPr>
          <a:xfrm>
            <a:off x="0" y="6511671"/>
            <a:ext cx="12192000" cy="338554"/>
          </a:xfrm>
          <a:prstGeom prst="rect">
            <a:avLst/>
          </a:prstGeom>
        </p:spPr>
        <p:txBody>
          <a:bodyPr wrap="square">
            <a:spAutoFit/>
          </a:bodyPr>
          <a:lstStyle/>
          <a:p>
            <a:pPr algn="ctr"/>
            <a:r>
              <a:rPr lang="fr-CH" sz="1600" i="1" dirty="0">
                <a:latin typeface="Arial" panose="020B0604020202020204" pitchFamily="34" charset="0"/>
                <a:cs typeface="Arial" panose="020B0604020202020204" pitchFamily="34" charset="0"/>
              </a:rPr>
              <a:t>http://www.slate.fr/story/186987/drogue-intelligence-artificielle</a:t>
            </a:r>
          </a:p>
        </p:txBody>
      </p:sp>
      <p:pic>
        <p:nvPicPr>
          <p:cNvPr id="9" name="Image 8"/>
          <p:cNvPicPr>
            <a:picLocks noChangeAspect="1"/>
          </p:cNvPicPr>
          <p:nvPr/>
        </p:nvPicPr>
        <p:blipFill>
          <a:blip r:embed="rId4"/>
          <a:stretch>
            <a:fillRect/>
          </a:stretch>
        </p:blipFill>
        <p:spPr>
          <a:xfrm>
            <a:off x="361324" y="4517418"/>
            <a:ext cx="6135495" cy="1305424"/>
          </a:xfrm>
          <a:prstGeom prst="rect">
            <a:avLst/>
          </a:prstGeom>
        </p:spPr>
      </p:pic>
    </p:spTree>
    <p:extLst>
      <p:ext uri="{BB962C8B-B14F-4D97-AF65-F5344CB8AC3E}">
        <p14:creationId xmlns:p14="http://schemas.microsoft.com/office/powerpoint/2010/main" val="3761894804"/>
      </p:ext>
    </p:extLst>
  </p:cSld>
  <p:clrMapOvr>
    <a:masterClrMapping/>
  </p:clrMapOvr>
  <p:timing>
    <p:tnLst>
      <p:par>
        <p:cTn id="1" dur="indefinite" restart="never" nodeType="tmRoot"/>
      </p:par>
    </p:tnLst>
  </p:timing>
</p:sld>
</file>

<file path=ppt/theme/theme1.xml><?xml version="1.0" encoding="utf-8"?>
<a:theme xmlns:a="http://schemas.openxmlformats.org/drawingml/2006/main" name="HUG_PPOINT">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HUG_PPOINT.thmx</Template>
  <TotalTime>15286</TotalTime>
  <Words>818</Words>
  <Application>Microsoft Office PowerPoint</Application>
  <PresentationFormat>Grand écran</PresentationFormat>
  <Paragraphs>117</Paragraphs>
  <Slides>21</Slides>
  <Notes>5</Notes>
  <HiddenSlides>0</HiddenSlides>
  <MMClips>3</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Arial</vt:lpstr>
      <vt:lpstr>Calibri</vt:lpstr>
      <vt:lpstr>Univers Medium</vt:lpstr>
      <vt:lpstr>HUG_PPOINT</vt:lpstr>
      <vt:lpstr>Et pour la pharmacie hospitalière ?</vt:lpstr>
      <vt:lpstr>Médecine personnalisée</vt:lpstr>
      <vt:lpstr>Médecine personnalisée</vt:lpstr>
      <vt:lpstr>Automatisation, robotisation</vt:lpstr>
      <vt:lpstr>Automatisation, robotisation</vt:lpstr>
      <vt:lpstr>Des médicaments imprimés en 3D ?</vt:lpstr>
      <vt:lpstr>Des médicaments imprimés en 3D ?</vt:lpstr>
      <vt:lpstr>Impression 3D: personnaliser, même la forme </vt:lpstr>
      <vt:lpstr>Développement des médicaments par IA</vt:lpstr>
      <vt:lpstr>Pharmacie clinique</vt:lpstr>
      <vt:lpstr>Pharmacie clinique: le futur ?</vt:lpstr>
      <vt:lpstr>La mort du pharmacien clinicien ?</vt:lpstr>
      <vt:lpstr>Trouver un piège à l’intelligence artificielle ?</vt:lpstr>
      <vt:lpstr>Miser sur l’intelligence émotionnelle !</vt:lpstr>
      <vt:lpstr>Enjeux managériaux</vt:lpstr>
      <vt:lpstr>Enjeux managériaux</vt:lpstr>
      <vt:lpstr>Les compétences du pharmacien hospitalier 4.0</vt:lpstr>
      <vt:lpstr>Conclusion</vt:lpstr>
      <vt:lpstr>Trop de travail ?  Pourquoi pas un clone numérique ?</vt:lpstr>
      <vt:lpstr>… et dans nos vies quotidiennes…</vt:lpstr>
      <vt:lpstr>Présentation PowerPoint</vt:lpstr>
    </vt:vector>
  </TitlesOfParts>
  <Company>HUG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Antoine.Geissbuhler@unige.ch</dc:creator>
  <cp:lastModifiedBy>Dr BOUIX Vincent</cp:lastModifiedBy>
  <cp:revision>1279</cp:revision>
  <dcterms:created xsi:type="dcterms:W3CDTF">2012-06-06T08:24:58Z</dcterms:created>
  <dcterms:modified xsi:type="dcterms:W3CDTF">2021-11-17T10:21:03Z</dcterms:modified>
</cp:coreProperties>
</file>